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22"/>
  </p:notesMasterIdLst>
  <p:sldIdLst>
    <p:sldId id="256" r:id="rId3"/>
    <p:sldId id="268" r:id="rId4"/>
    <p:sldId id="282" r:id="rId5"/>
    <p:sldId id="276" r:id="rId6"/>
    <p:sldId id="289" r:id="rId7"/>
    <p:sldId id="279" r:id="rId8"/>
    <p:sldId id="278" r:id="rId9"/>
    <p:sldId id="277" r:id="rId10"/>
    <p:sldId id="259" r:id="rId11"/>
    <p:sldId id="280" r:id="rId12"/>
    <p:sldId id="284" r:id="rId13"/>
    <p:sldId id="281" r:id="rId14"/>
    <p:sldId id="273" r:id="rId15"/>
    <p:sldId id="274" r:id="rId16"/>
    <p:sldId id="275" r:id="rId17"/>
    <p:sldId id="290" r:id="rId18"/>
    <p:sldId id="286" r:id="rId19"/>
    <p:sldId id="287" r:id="rId20"/>
    <p:sldId id="258" r:id="rId2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91A7"/>
    <a:srgbClr val="595959"/>
    <a:srgbClr val="EADFC6"/>
    <a:srgbClr val="B6AF9F"/>
    <a:srgbClr val="964305"/>
    <a:srgbClr val="84AA33"/>
    <a:srgbClr val="C32D2E"/>
    <a:srgbClr val="FEB8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am.meador\Dropbox\Adam%20and%20Adam\KSU\KSU%20Fall%202015\ITEC%207305\Data%20Overview\Data%20Overview%20Feeder%20Book.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dam.meador\Dropbox\Adam%20and%20Adam\KSU\KSU%20Fall%202015\ITEC%207305\Data%20Overview\Data%20Overview%20Feeder%20Book.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dam.meador\Dropbox\Adam%20and%20Adam\KSU\KSU%20Fall%202015\ITEC%207305\Data%20Overview\Data%20Overview%20Feeder%20Book.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am.meador\Dropbox\Adam%20and%20Adam\KSU\KSU%20Fall%202015\ITEC%207305\Data%20Overview\Data%20Overview%20Feeder%20Book.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am.meador\Dropbox\Adam%20and%20Adam\KSU\KSU%20Fall%202015\ITEC%207305\Data%20Overview\Data%20Overview%20Feeder%20Book.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am.meador\Dropbox\Adam%20and%20Adam\KSU\KSU%20Fall%202015\ITEC%207305\Data%20Overview\Data%20Overview%20Feeder%20Book.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dam.meador\Dropbox\Adam%20and%20Adam\KSU\KSU%20Fall%202015\ITEC%207305\Data%20Overview\Data%20Overview%20Feeder%20Book.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dam.meador\Dropbox\Adam%20and%20Adam\KSU\KSU%20Fall%202015\ITEC%207305\Data%20Overview\Data%20Overview%20Feeder%20Book.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dam.meador\Dropbox\Adam%20and%20Adam\KSU\KSU%20Fall%202015\ITEC%207305\Data%20Overview\Data%20Overview%20Feeder%20Book.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dam.meador\Dropbox\Adam%20and%20Adam\KSU\KSU%20Fall%202015\ITEC%207305\Data%20Overview\Data%20Overview%20Feeder%20Book.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200" baseline="0"/>
            </a:pPr>
            <a:r>
              <a:rPr lang="en-US" sz="2000" baseline="0" dirty="0"/>
              <a:t>Buford Elementary School</a:t>
            </a:r>
          </a:p>
          <a:p>
            <a:pPr>
              <a:defRPr sz="2200" baseline="0"/>
            </a:pPr>
            <a:r>
              <a:rPr lang="en-US" sz="2000" baseline="0" dirty="0"/>
              <a:t>Certified Faculty Qualifications</a:t>
            </a:r>
          </a:p>
          <a:p>
            <a:pPr>
              <a:defRPr sz="2200" baseline="0"/>
            </a:pPr>
            <a:r>
              <a:rPr lang="en-US" sz="2000" baseline="0" dirty="0"/>
              <a:t>2014-2015</a:t>
            </a:r>
          </a:p>
        </c:rich>
      </c:tx>
      <c:layout/>
      <c:overlay val="0"/>
    </c:title>
    <c:autoTitleDeleted val="0"/>
    <c:plotArea>
      <c:layout/>
      <c:pieChart>
        <c:varyColors val="1"/>
        <c:ser>
          <c:idx val="0"/>
          <c:order val="0"/>
          <c:dLbls>
            <c:dLbl>
              <c:idx val="0"/>
              <c:layout/>
              <c:tx>
                <c:rich>
                  <a:bodyPr/>
                  <a:lstStyle/>
                  <a:p>
                    <a:fld id="{E3C026CF-A59A-4EF8-960A-224AB6409136}" type="CATEGORYNAME">
                      <a:rPr lang="en-US" sz="1400" baseline="0"/>
                      <a:pPr/>
                      <a:t>[CATEGORY NAME]</a:t>
                    </a:fld>
                    <a:r>
                      <a:rPr lang="en-US" baseline="0" dirty="0"/>
                      <a:t>, </a:t>
                    </a:r>
                    <a:fld id="{9205C1CC-A526-4D15-AD9B-F3187C2A8712}" type="VALUE">
                      <a:rPr lang="en-US" sz="1400" baseline="0"/>
                      <a:pPr/>
                      <a:t>[VALUE]</a:t>
                    </a:fld>
                    <a:r>
                      <a:rPr lang="en-US" baseline="0" dirty="0"/>
                      <a:t>, </a:t>
                    </a:r>
                    <a:fld id="{7C8089EE-2974-44A7-A454-9E2FB9E60BCF}" type="PERCENTAGE">
                      <a:rPr lang="en-US" sz="1400"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fld id="{7E7F5FDC-DEA3-44DB-8A45-407FD3ABCEFE}" type="CATEGORYNAME">
                      <a:rPr lang="en-US" sz="1400" baseline="0"/>
                      <a:pPr/>
                      <a:t>[CATEGORY NAME]</a:t>
                    </a:fld>
                    <a:r>
                      <a:rPr lang="en-US" baseline="0" dirty="0"/>
                      <a:t>, </a:t>
                    </a:r>
                    <a:fld id="{D97CEE81-3109-4245-B4F6-A137819592CE}" type="VALUE">
                      <a:rPr lang="en-US" sz="1400" baseline="0"/>
                      <a:pPr/>
                      <a:t>[VALUE]</a:t>
                    </a:fld>
                    <a:r>
                      <a:rPr lang="en-US" baseline="0" dirty="0"/>
                      <a:t>, </a:t>
                    </a:r>
                    <a:fld id="{3AD52F97-DA0D-413C-A368-025276069F5E}" type="PERCENTAGE">
                      <a:rPr lang="en-US" sz="1400"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15:dlblFieldTable/>
                  <c15:showDataLabelsRange val="0"/>
                </c:ext>
              </c:extLst>
            </c:dLbl>
            <c:dLbl>
              <c:idx val="2"/>
              <c:layout/>
              <c:tx>
                <c:rich>
                  <a:bodyPr/>
                  <a:lstStyle/>
                  <a:p>
                    <a:fld id="{4963C6B3-EFD1-4FDD-9E45-FDC00E6857A8}" type="CATEGORYNAME">
                      <a:rPr lang="en-US" sz="1400" baseline="0"/>
                      <a:pPr/>
                      <a:t>[CATEGORY NAME]</a:t>
                    </a:fld>
                    <a:r>
                      <a:rPr lang="en-US" baseline="0" dirty="0"/>
                      <a:t>, </a:t>
                    </a:r>
                    <a:fld id="{93500855-932E-4EB2-86DC-BC7D94EB7E14}" type="VALUE">
                      <a:rPr lang="en-US" sz="1400" baseline="0"/>
                      <a:pPr/>
                      <a:t>[VALUE]</a:t>
                    </a:fld>
                    <a:r>
                      <a:rPr lang="en-US" baseline="0" dirty="0"/>
                      <a:t>, </a:t>
                    </a:r>
                    <a:fld id="{28D1D7BF-7DF2-4281-B53A-F0A94D80A30D}" type="PERCENTAGE">
                      <a:rPr lang="en-US" sz="1400"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15:dlblFieldTable/>
                  <c15:showDataLabelsRange val="0"/>
                </c:ext>
              </c:extLst>
            </c:dLbl>
            <c:dLbl>
              <c:idx val="3"/>
              <c:layout/>
              <c:tx>
                <c:rich>
                  <a:bodyPr/>
                  <a:lstStyle/>
                  <a:p>
                    <a:fld id="{34D88986-117B-432D-BA7D-FBEA34E4121B}" type="CATEGORYNAME">
                      <a:rPr lang="en-US" sz="1400" baseline="0"/>
                      <a:pPr/>
                      <a:t>[CATEGORY NAME]</a:t>
                    </a:fld>
                    <a:r>
                      <a:rPr lang="en-US" baseline="0" dirty="0"/>
                      <a:t>, </a:t>
                    </a:r>
                    <a:fld id="{46D0ED13-C498-4749-BA6D-C6CB48E21965}" type="VALUE">
                      <a:rPr lang="en-US" sz="1400" baseline="0"/>
                      <a:pPr/>
                      <a:t>[VALUE]</a:t>
                    </a:fld>
                    <a:r>
                      <a:rPr lang="en-US" baseline="0" dirty="0"/>
                      <a:t>, </a:t>
                    </a:r>
                    <a:fld id="{A860641E-B60B-4246-8DBE-0FA143DC1C95}" type="PERCENTAGE">
                      <a:rPr lang="en-US" sz="1400"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spAutoFit/>
              </a:bodyPr>
              <a:lstStyle/>
              <a:p>
                <a:pPr>
                  <a:defRPr baseline="0"/>
                </a:pPr>
                <a:endParaRPr lang="en-US"/>
              </a:p>
            </c:txPr>
            <c:showLegendKey val="0"/>
            <c:showVal val="1"/>
            <c:showCatName val="1"/>
            <c:showSerName val="0"/>
            <c:showPercent val="1"/>
            <c:showBubbleSize val="0"/>
            <c:showLeaderLines val="1"/>
            <c:extLst>
              <c:ext xmlns:c15="http://schemas.microsoft.com/office/drawing/2012/chart" uri="{CE6537A1-D6FC-4f65-9D91-7224C49458BB}"/>
            </c:extLst>
          </c:dLbls>
          <c:cat>
            <c:strRef>
              <c:f>Staff!$A$1:$D$1</c:f>
              <c:strCache>
                <c:ptCount val="4"/>
                <c:pt idx="0">
                  <c:v>4-Yr Bachelor's Degree</c:v>
                </c:pt>
                <c:pt idx="1">
                  <c:v>5-Yr Master's Degree</c:v>
                </c:pt>
                <c:pt idx="2">
                  <c:v>6-yr Specialist Degree</c:v>
                </c:pt>
                <c:pt idx="3">
                  <c:v>7-yr Doctoral Degree</c:v>
                </c:pt>
              </c:strCache>
            </c:strRef>
          </c:cat>
          <c:val>
            <c:numRef>
              <c:f>Staff!$A$2:$D$2</c:f>
              <c:numCache>
                <c:formatCode>General</c:formatCode>
                <c:ptCount val="4"/>
                <c:pt idx="0">
                  <c:v>12</c:v>
                </c:pt>
                <c:pt idx="1">
                  <c:v>18</c:v>
                </c:pt>
                <c:pt idx="2">
                  <c:v>23</c:v>
                </c:pt>
                <c:pt idx="3">
                  <c:v>1</c:v>
                </c:pt>
              </c:numCache>
            </c:numRef>
          </c:val>
        </c:ser>
        <c:dLbls>
          <c:showLegendKey val="0"/>
          <c:showVal val="0"/>
          <c:showCatName val="0"/>
          <c:showSerName val="0"/>
          <c:showPercent val="1"/>
          <c:showBubbleSize val="0"/>
          <c:showLeaderLines val="1"/>
        </c:dLbls>
        <c:firstSliceAng val="0"/>
      </c:pieChart>
    </c:plotArea>
    <c:legend>
      <c:legendPos val="r"/>
      <c:legendEntry>
        <c:idx val="0"/>
        <c:txPr>
          <a:bodyPr/>
          <a:lstStyle/>
          <a:p>
            <a:pPr>
              <a:defRPr sz="1400" baseline="0"/>
            </a:pPr>
            <a:endParaRPr lang="en-US"/>
          </a:p>
        </c:txPr>
      </c:legendEntry>
      <c:legendEntry>
        <c:idx val="1"/>
        <c:txPr>
          <a:bodyPr/>
          <a:lstStyle/>
          <a:p>
            <a:pPr>
              <a:defRPr sz="1400" baseline="0"/>
            </a:pPr>
            <a:endParaRPr lang="en-US"/>
          </a:p>
        </c:txPr>
      </c:legendEntry>
      <c:legendEntry>
        <c:idx val="2"/>
        <c:txPr>
          <a:bodyPr/>
          <a:lstStyle/>
          <a:p>
            <a:pPr>
              <a:defRPr sz="1400" baseline="0"/>
            </a:pPr>
            <a:endParaRPr lang="en-US"/>
          </a:p>
        </c:txPr>
      </c:legendEntry>
      <c:legendEntry>
        <c:idx val="3"/>
        <c:txPr>
          <a:bodyPr/>
          <a:lstStyle/>
          <a:p>
            <a:pPr>
              <a:defRPr sz="1400" baseline="0"/>
            </a:pPr>
            <a:endParaRPr lang="en-US"/>
          </a:p>
        </c:txPr>
      </c:legendEntry>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'STAR Math'!$A$22:$B$22</c:f>
              <c:strCache>
                <c:ptCount val="2"/>
                <c:pt idx="0">
                  <c:v>2012-2013</c:v>
                </c:pt>
                <c:pt idx="1">
                  <c:v>% At/Above Benchmark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'STAR Math'!$C$21:$G$21</c:f>
              <c:strCache>
                <c:ptCount val="5"/>
                <c:pt idx="0">
                  <c:v>First Test</c:v>
                </c:pt>
                <c:pt idx="1">
                  <c:v>End 1st QTR</c:v>
                </c:pt>
                <c:pt idx="2">
                  <c:v>End 2nd QTR</c:v>
                </c:pt>
                <c:pt idx="3">
                  <c:v>End 3rd QTR</c:v>
                </c:pt>
                <c:pt idx="4">
                  <c:v>End 4th QTR</c:v>
                </c:pt>
              </c:strCache>
            </c:strRef>
          </c:cat>
          <c:val>
            <c:numRef>
              <c:f>'STAR Math'!$C$22:$G$22</c:f>
              <c:numCache>
                <c:formatCode>General</c:formatCode>
                <c:ptCount val="5"/>
                <c:pt idx="0">
                  <c:v>89</c:v>
                </c:pt>
                <c:pt idx="1">
                  <c:v>95</c:v>
                </c:pt>
                <c:pt idx="2">
                  <c:v>98</c:v>
                </c:pt>
                <c:pt idx="3">
                  <c:v>92</c:v>
                </c:pt>
                <c:pt idx="4">
                  <c:v>94</c:v>
                </c:pt>
              </c:numCache>
            </c:numRef>
          </c:val>
          <c:smooth val="0"/>
        </c:ser>
        <c:ser>
          <c:idx val="1"/>
          <c:order val="1"/>
          <c:tx>
            <c:strRef>
              <c:f>'STAR Math'!$A$23:$B$23</c:f>
              <c:strCache>
                <c:ptCount val="2"/>
                <c:pt idx="0">
                  <c:v>2013-2014</c:v>
                </c:pt>
                <c:pt idx="1">
                  <c:v>% At/Above Benchmark</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'STAR Math'!$C$21:$G$21</c:f>
              <c:strCache>
                <c:ptCount val="5"/>
                <c:pt idx="0">
                  <c:v>First Test</c:v>
                </c:pt>
                <c:pt idx="1">
                  <c:v>End 1st QTR</c:v>
                </c:pt>
                <c:pt idx="2">
                  <c:v>End 2nd QTR</c:v>
                </c:pt>
                <c:pt idx="3">
                  <c:v>End 3rd QTR</c:v>
                </c:pt>
                <c:pt idx="4">
                  <c:v>End 4th QTR</c:v>
                </c:pt>
              </c:strCache>
            </c:strRef>
          </c:cat>
          <c:val>
            <c:numRef>
              <c:f>'STAR Math'!$C$23:$G$23</c:f>
              <c:numCache>
                <c:formatCode>General</c:formatCode>
                <c:ptCount val="5"/>
                <c:pt idx="0">
                  <c:v>89</c:v>
                </c:pt>
                <c:pt idx="1">
                  <c:v>91</c:v>
                </c:pt>
                <c:pt idx="2">
                  <c:v>92</c:v>
                </c:pt>
                <c:pt idx="3">
                  <c:v>92</c:v>
                </c:pt>
                <c:pt idx="4">
                  <c:v>91</c:v>
                </c:pt>
              </c:numCache>
            </c:numRef>
          </c:val>
          <c:smooth val="0"/>
        </c:ser>
        <c:ser>
          <c:idx val="2"/>
          <c:order val="2"/>
          <c:tx>
            <c:strRef>
              <c:f>'STAR Math'!$A$24:$B$24</c:f>
              <c:strCache>
                <c:ptCount val="2"/>
                <c:pt idx="0">
                  <c:v>2014-2015</c:v>
                </c:pt>
                <c:pt idx="1">
                  <c:v>% At/Above Benchmark</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'STAR Math'!$C$21:$G$21</c:f>
              <c:strCache>
                <c:ptCount val="5"/>
                <c:pt idx="0">
                  <c:v>First Test</c:v>
                </c:pt>
                <c:pt idx="1">
                  <c:v>End 1st QTR</c:v>
                </c:pt>
                <c:pt idx="2">
                  <c:v>End 2nd QTR</c:v>
                </c:pt>
                <c:pt idx="3">
                  <c:v>End 3rd QTR</c:v>
                </c:pt>
                <c:pt idx="4">
                  <c:v>End 4th QTR</c:v>
                </c:pt>
              </c:strCache>
            </c:strRef>
          </c:cat>
          <c:val>
            <c:numRef>
              <c:f>'STAR Math'!$C$24:$G$24</c:f>
              <c:numCache>
                <c:formatCode>General</c:formatCode>
                <c:ptCount val="5"/>
                <c:pt idx="0">
                  <c:v>88</c:v>
                </c:pt>
                <c:pt idx="1">
                  <c:v>91</c:v>
                </c:pt>
                <c:pt idx="2">
                  <c:v>91</c:v>
                </c:pt>
                <c:pt idx="3">
                  <c:v>90</c:v>
                </c:pt>
                <c:pt idx="4">
                  <c:v>89</c:v>
                </c:pt>
              </c:numCache>
            </c:numRef>
          </c:val>
          <c:smooth val="0"/>
        </c:ser>
        <c:dLbls>
          <c:showLegendKey val="0"/>
          <c:showVal val="0"/>
          <c:showCatName val="0"/>
          <c:showSerName val="0"/>
          <c:showPercent val="0"/>
          <c:showBubbleSize val="0"/>
        </c:dLbls>
        <c:smooth val="0"/>
        <c:axId val="309445904"/>
        <c:axId val="309446296"/>
      </c:lineChart>
      <c:catAx>
        <c:axId val="30944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09446296"/>
        <c:crosses val="autoZero"/>
        <c:auto val="1"/>
        <c:lblAlgn val="ctr"/>
        <c:lblOffset val="100"/>
        <c:noMultiLvlLbl val="0"/>
      </c:catAx>
      <c:valAx>
        <c:axId val="309446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09445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'STAR Math'!$I$34:$J$34</c:f>
              <c:strCache>
                <c:ptCount val="2"/>
                <c:pt idx="0">
                  <c:v>2012-2013</c:v>
                </c:pt>
                <c:pt idx="1">
                  <c:v>% Urgent Intervention</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'STAR Math'!$K$33:$O$33</c:f>
              <c:strCache>
                <c:ptCount val="5"/>
                <c:pt idx="0">
                  <c:v>First Test</c:v>
                </c:pt>
                <c:pt idx="1">
                  <c:v>End 1st QTR</c:v>
                </c:pt>
                <c:pt idx="2">
                  <c:v>End 2nd QTR</c:v>
                </c:pt>
                <c:pt idx="3">
                  <c:v>End 3rd QTR</c:v>
                </c:pt>
                <c:pt idx="4">
                  <c:v>End 4th QTR</c:v>
                </c:pt>
              </c:strCache>
            </c:strRef>
          </c:cat>
          <c:val>
            <c:numRef>
              <c:f>'STAR Math'!$K$34:$O$34</c:f>
              <c:numCache>
                <c:formatCode>General</c:formatCode>
                <c:ptCount val="5"/>
                <c:pt idx="0">
                  <c:v>1</c:v>
                </c:pt>
                <c:pt idx="1">
                  <c:v>1</c:v>
                </c:pt>
                <c:pt idx="2">
                  <c:v>0</c:v>
                </c:pt>
                <c:pt idx="3">
                  <c:v>0</c:v>
                </c:pt>
                <c:pt idx="4">
                  <c:v>0</c:v>
                </c:pt>
              </c:numCache>
            </c:numRef>
          </c:val>
        </c:ser>
        <c:ser>
          <c:idx val="1"/>
          <c:order val="1"/>
          <c:tx>
            <c:strRef>
              <c:f>'STAR Math'!$I$35:$J$35</c:f>
              <c:strCache>
                <c:ptCount val="2"/>
                <c:pt idx="0">
                  <c:v>2013-2014</c:v>
                </c:pt>
                <c:pt idx="1">
                  <c:v>% Urgent Intervention</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'STAR Math'!$K$33:$O$33</c:f>
              <c:strCache>
                <c:ptCount val="5"/>
                <c:pt idx="0">
                  <c:v>First Test</c:v>
                </c:pt>
                <c:pt idx="1">
                  <c:v>End 1st QTR</c:v>
                </c:pt>
                <c:pt idx="2">
                  <c:v>End 2nd QTR</c:v>
                </c:pt>
                <c:pt idx="3">
                  <c:v>End 3rd QTR</c:v>
                </c:pt>
                <c:pt idx="4">
                  <c:v>End 4th QTR</c:v>
                </c:pt>
              </c:strCache>
            </c:strRef>
          </c:cat>
          <c:val>
            <c:numRef>
              <c:f>'STAR Math'!$K$35:$O$35</c:f>
              <c:numCache>
                <c:formatCode>General</c:formatCode>
                <c:ptCount val="5"/>
                <c:pt idx="0">
                  <c:v>1</c:v>
                </c:pt>
                <c:pt idx="1">
                  <c:v>1</c:v>
                </c:pt>
                <c:pt idx="2">
                  <c:v>1</c:v>
                </c:pt>
                <c:pt idx="3">
                  <c:v>2</c:v>
                </c:pt>
                <c:pt idx="4">
                  <c:v>1</c:v>
                </c:pt>
              </c:numCache>
            </c:numRef>
          </c:val>
        </c:ser>
        <c:ser>
          <c:idx val="2"/>
          <c:order val="2"/>
          <c:tx>
            <c:strRef>
              <c:f>'STAR Math'!$I$36:$J$36</c:f>
              <c:strCache>
                <c:ptCount val="2"/>
                <c:pt idx="0">
                  <c:v>2014-2015</c:v>
                </c:pt>
                <c:pt idx="1">
                  <c:v>% Urgent Intervention</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'STAR Math'!$K$33:$O$33</c:f>
              <c:strCache>
                <c:ptCount val="5"/>
                <c:pt idx="0">
                  <c:v>First Test</c:v>
                </c:pt>
                <c:pt idx="1">
                  <c:v>End 1st QTR</c:v>
                </c:pt>
                <c:pt idx="2">
                  <c:v>End 2nd QTR</c:v>
                </c:pt>
                <c:pt idx="3">
                  <c:v>End 3rd QTR</c:v>
                </c:pt>
                <c:pt idx="4">
                  <c:v>End 4th QTR</c:v>
                </c:pt>
              </c:strCache>
            </c:strRef>
          </c:cat>
          <c:val>
            <c:numRef>
              <c:f>'STAR Math'!$K$36:$O$36</c:f>
              <c:numCache>
                <c:formatCode>General</c:formatCode>
                <c:ptCount val="5"/>
                <c:pt idx="0">
                  <c:v>2</c:v>
                </c:pt>
                <c:pt idx="1">
                  <c:v>1</c:v>
                </c:pt>
                <c:pt idx="2">
                  <c:v>1</c:v>
                </c:pt>
                <c:pt idx="3">
                  <c:v>0</c:v>
                </c:pt>
                <c:pt idx="4">
                  <c:v>0</c:v>
                </c:pt>
              </c:numCache>
            </c:numRef>
          </c:val>
        </c:ser>
        <c:dLbls>
          <c:showLegendKey val="0"/>
          <c:showVal val="0"/>
          <c:showCatName val="0"/>
          <c:showSerName val="0"/>
          <c:showPercent val="0"/>
          <c:showBubbleSize val="0"/>
        </c:dLbls>
        <c:gapWidth val="150"/>
        <c:shape val="box"/>
        <c:axId val="243544032"/>
        <c:axId val="243544424"/>
        <c:axId val="243731880"/>
      </c:bar3DChart>
      <c:catAx>
        <c:axId val="2435440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43544424"/>
        <c:crosses val="autoZero"/>
        <c:auto val="1"/>
        <c:lblAlgn val="ctr"/>
        <c:lblOffset val="100"/>
        <c:noMultiLvlLbl val="0"/>
      </c:catAx>
      <c:valAx>
        <c:axId val="243544424"/>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43544032"/>
        <c:crosses val="autoZero"/>
        <c:crossBetween val="between"/>
      </c:valAx>
      <c:serAx>
        <c:axId val="24373188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43544424"/>
        <c:crosses val="autoZero"/>
      </c:ser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'STAR Math'!$I$28:$J$28</c:f>
              <c:strCache>
                <c:ptCount val="2"/>
                <c:pt idx="0">
                  <c:v>2012-2013</c:v>
                </c:pt>
                <c:pt idx="1">
                  <c:v>% Intervention</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'STAR Math'!$K$27:$O$27</c:f>
              <c:strCache>
                <c:ptCount val="5"/>
                <c:pt idx="0">
                  <c:v>First Test</c:v>
                </c:pt>
                <c:pt idx="1">
                  <c:v>End 1st QTR</c:v>
                </c:pt>
                <c:pt idx="2">
                  <c:v>End 2nd QTR</c:v>
                </c:pt>
                <c:pt idx="3">
                  <c:v>End 3rd QTR</c:v>
                </c:pt>
                <c:pt idx="4">
                  <c:v>End 4th QTR</c:v>
                </c:pt>
              </c:strCache>
            </c:strRef>
          </c:cat>
          <c:val>
            <c:numRef>
              <c:f>'STAR Math'!$K$28:$O$28</c:f>
              <c:numCache>
                <c:formatCode>General</c:formatCode>
                <c:ptCount val="5"/>
                <c:pt idx="0">
                  <c:v>5</c:v>
                </c:pt>
                <c:pt idx="1">
                  <c:v>1</c:v>
                </c:pt>
                <c:pt idx="2">
                  <c:v>1</c:v>
                </c:pt>
                <c:pt idx="3">
                  <c:v>3</c:v>
                </c:pt>
                <c:pt idx="4">
                  <c:v>1</c:v>
                </c:pt>
              </c:numCache>
            </c:numRef>
          </c:val>
        </c:ser>
        <c:ser>
          <c:idx val="1"/>
          <c:order val="1"/>
          <c:tx>
            <c:strRef>
              <c:f>'STAR Math'!$I$29:$J$29</c:f>
              <c:strCache>
                <c:ptCount val="2"/>
                <c:pt idx="0">
                  <c:v>2013-2014</c:v>
                </c:pt>
                <c:pt idx="1">
                  <c:v>% Intervention</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'STAR Math'!$K$27:$O$27</c:f>
              <c:strCache>
                <c:ptCount val="5"/>
                <c:pt idx="0">
                  <c:v>First Test</c:v>
                </c:pt>
                <c:pt idx="1">
                  <c:v>End 1st QTR</c:v>
                </c:pt>
                <c:pt idx="2">
                  <c:v>End 2nd QTR</c:v>
                </c:pt>
                <c:pt idx="3">
                  <c:v>End 3rd QTR</c:v>
                </c:pt>
                <c:pt idx="4">
                  <c:v>End 4th QTR</c:v>
                </c:pt>
              </c:strCache>
            </c:strRef>
          </c:cat>
          <c:val>
            <c:numRef>
              <c:f>'STAR Math'!$K$29:$O$29</c:f>
              <c:numCache>
                <c:formatCode>General</c:formatCode>
                <c:ptCount val="5"/>
                <c:pt idx="0">
                  <c:v>4</c:v>
                </c:pt>
                <c:pt idx="1">
                  <c:v>3</c:v>
                </c:pt>
                <c:pt idx="2">
                  <c:v>2</c:v>
                </c:pt>
                <c:pt idx="3">
                  <c:v>2</c:v>
                </c:pt>
                <c:pt idx="4">
                  <c:v>4</c:v>
                </c:pt>
              </c:numCache>
            </c:numRef>
          </c:val>
        </c:ser>
        <c:ser>
          <c:idx val="2"/>
          <c:order val="2"/>
          <c:tx>
            <c:strRef>
              <c:f>'STAR Math'!$I$30:$J$30</c:f>
              <c:strCache>
                <c:ptCount val="2"/>
                <c:pt idx="0">
                  <c:v>2014-2015</c:v>
                </c:pt>
                <c:pt idx="1">
                  <c:v>% Intervention</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'STAR Math'!$K$27:$O$27</c:f>
              <c:strCache>
                <c:ptCount val="5"/>
                <c:pt idx="0">
                  <c:v>First Test</c:v>
                </c:pt>
                <c:pt idx="1">
                  <c:v>End 1st QTR</c:v>
                </c:pt>
                <c:pt idx="2">
                  <c:v>End 2nd QTR</c:v>
                </c:pt>
                <c:pt idx="3">
                  <c:v>End 3rd QTR</c:v>
                </c:pt>
                <c:pt idx="4">
                  <c:v>End 4th QTR</c:v>
                </c:pt>
              </c:strCache>
            </c:strRef>
          </c:cat>
          <c:val>
            <c:numRef>
              <c:f>'STAR Math'!$K$30:$O$30</c:f>
              <c:numCache>
                <c:formatCode>General</c:formatCode>
                <c:ptCount val="5"/>
                <c:pt idx="0">
                  <c:v>4</c:v>
                </c:pt>
                <c:pt idx="1">
                  <c:v>3</c:v>
                </c:pt>
                <c:pt idx="2">
                  <c:v>2</c:v>
                </c:pt>
                <c:pt idx="3">
                  <c:v>4</c:v>
                </c:pt>
                <c:pt idx="4">
                  <c:v>4</c:v>
                </c:pt>
              </c:numCache>
            </c:numRef>
          </c:val>
        </c:ser>
        <c:dLbls>
          <c:showLegendKey val="0"/>
          <c:showVal val="0"/>
          <c:showCatName val="0"/>
          <c:showSerName val="0"/>
          <c:showPercent val="0"/>
          <c:showBubbleSize val="0"/>
        </c:dLbls>
        <c:gapWidth val="150"/>
        <c:shape val="box"/>
        <c:axId val="243545208"/>
        <c:axId val="243545600"/>
        <c:axId val="243734424"/>
      </c:bar3DChart>
      <c:catAx>
        <c:axId val="2435452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43545600"/>
        <c:crosses val="autoZero"/>
        <c:auto val="1"/>
        <c:lblAlgn val="ctr"/>
        <c:lblOffset val="100"/>
        <c:noMultiLvlLbl val="0"/>
      </c:catAx>
      <c:valAx>
        <c:axId val="243545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43545208"/>
        <c:crosses val="autoZero"/>
        <c:crossBetween val="between"/>
      </c:valAx>
      <c:serAx>
        <c:axId val="243734424"/>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43545600"/>
        <c:crosses val="autoZero"/>
      </c:ser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t>Buford Elementary 2012-2016 Overview</a:t>
            </a:r>
          </a:p>
          <a:p>
            <a:pPr>
              <a:defRPr/>
            </a:pPr>
            <a:r>
              <a:rPr lang="en-US" sz="1800" b="1" i="0" baseline="0" dirty="0"/>
              <a:t>Percentage of Free and Reduced Lunch Students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'Free N Red'!$A$2</c:f>
              <c:strCache>
                <c:ptCount val="1"/>
                <c:pt idx="0">
                  <c:v>Percentage of Free and Reduced Lunch Students</c:v>
                </c:pt>
              </c:strCache>
            </c:strRef>
          </c:tx>
          <c:spPr>
            <a:solidFill>
              <a:schemeClr val="accent1"/>
            </a:solidFill>
            <a:ln>
              <a:noFill/>
            </a:ln>
            <a:effectLst/>
          </c:spPr>
          <c:invertIfNegative val="0"/>
          <c:dLbls>
            <c:dLbl>
              <c:idx val="3"/>
              <c:layout/>
              <c:tx>
                <c:rich>
                  <a:bodyPr/>
                  <a:lstStyle/>
                  <a:p>
                    <a:r>
                      <a:rPr lang="en-US" dirty="0" smtClean="0"/>
                      <a:t>47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'Free N Red'!$B$1:$E$1</c:f>
              <c:strCache>
                <c:ptCount val="4"/>
                <c:pt idx="0">
                  <c:v>2012-2013</c:v>
                </c:pt>
                <c:pt idx="1">
                  <c:v>2013-2014</c:v>
                </c:pt>
                <c:pt idx="2">
                  <c:v>2014-2015</c:v>
                </c:pt>
                <c:pt idx="3">
                  <c:v>2015-2016</c:v>
                </c:pt>
              </c:strCache>
            </c:strRef>
          </c:cat>
          <c:val>
            <c:numRef>
              <c:f>'Free N Red'!$B$2:$E$2</c:f>
              <c:numCache>
                <c:formatCode>General</c:formatCode>
                <c:ptCount val="4"/>
                <c:pt idx="0">
                  <c:v>60</c:v>
                </c:pt>
                <c:pt idx="1">
                  <c:v>51</c:v>
                </c:pt>
                <c:pt idx="2">
                  <c:v>51</c:v>
                </c:pt>
                <c:pt idx="3">
                  <c:v>41</c:v>
                </c:pt>
              </c:numCache>
            </c:numRef>
          </c:val>
        </c:ser>
        <c:dLbls>
          <c:showLegendKey val="0"/>
          <c:showVal val="0"/>
          <c:showCatName val="0"/>
          <c:showSerName val="0"/>
          <c:showPercent val="0"/>
          <c:showBubbleSize val="0"/>
        </c:dLbls>
        <c:gapWidth val="219"/>
        <c:overlap val="-27"/>
        <c:axId val="242229648"/>
        <c:axId val="242230824"/>
      </c:barChart>
      <c:catAx>
        <c:axId val="24222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42230824"/>
        <c:crosses val="autoZero"/>
        <c:auto val="1"/>
        <c:lblAlgn val="ctr"/>
        <c:lblOffset val="100"/>
        <c:noMultiLvlLbl val="0"/>
      </c:catAx>
      <c:valAx>
        <c:axId val="242230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42229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Buford Elementary Total</a:t>
            </a:r>
            <a:r>
              <a:rPr lang="en-US" sz="2000" b="1" baseline="0" dirty="0"/>
              <a:t> Student Enrollment Overview 2012-2015</a:t>
            </a:r>
            <a:endParaRPr lang="en-US" sz="20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0"/>
    </c:view3D>
    <c:floor>
      <c:thickness val="0"/>
      <c:spPr>
        <a:noFill/>
        <a:ln w="9525" cap="flat" cmpd="sng" algn="ctr">
          <a:solidFill>
            <a:schemeClr val="tx1">
              <a:lumMod val="15000"/>
              <a:lumOff val="85000"/>
            </a:schemeClr>
          </a:solidFill>
          <a:round/>
        </a:ln>
        <a:effectLst/>
        <a:sp3d contourW="9525">
          <a:contourClr>
            <a:schemeClr val="tx1">
              <a:lumMod val="15000"/>
              <a:lumOff val="85000"/>
            </a:schemeClr>
          </a:contourClr>
        </a:sp3d>
      </c:spPr>
    </c:floor>
    <c:sideWall>
      <c:thickness val="0"/>
      <c:spPr>
        <a:noFill/>
        <a:ln>
          <a:noFill/>
        </a:ln>
        <a:effectLst/>
        <a:sp3d/>
      </c:spPr>
    </c:sideWall>
    <c:backWall>
      <c:thickness val="0"/>
      <c:spPr>
        <a:noFill/>
        <a:ln>
          <a:noFill/>
        </a:ln>
        <a:effectLst/>
        <a:sp3d/>
      </c:spPr>
    </c:backWall>
    <c:plotArea>
      <c:layout/>
      <c:area3DChart>
        <c:grouping val="standard"/>
        <c:varyColors val="0"/>
        <c:ser>
          <c:idx val="0"/>
          <c:order val="0"/>
          <c:tx>
            <c:strRef>
              <c:f>'ES3'!$A$2</c:f>
              <c:strCache>
                <c:ptCount val="1"/>
                <c:pt idx="0">
                  <c:v>Total</c:v>
                </c:pt>
              </c:strCache>
            </c:strRef>
          </c:tx>
          <c:spPr>
            <a:solidFill>
              <a:schemeClr val="accent1"/>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'ES3'!$B$1:$P$1</c:f>
              <c:strCache>
                <c:ptCount val="15"/>
                <c:pt idx="0">
                  <c:v>1st Test 12-13</c:v>
                </c:pt>
                <c:pt idx="1">
                  <c:v> 1st QTR 12-13</c:v>
                </c:pt>
                <c:pt idx="2">
                  <c:v>2nd QTR 12-13</c:v>
                </c:pt>
                <c:pt idx="3">
                  <c:v>3rd QTR 12-13</c:v>
                </c:pt>
                <c:pt idx="4">
                  <c:v>4th QTR 12-13</c:v>
                </c:pt>
                <c:pt idx="5">
                  <c:v>1st Test 13-14</c:v>
                </c:pt>
                <c:pt idx="6">
                  <c:v>1st QTR 13-14</c:v>
                </c:pt>
                <c:pt idx="7">
                  <c:v>2nd QTR 13-14</c:v>
                </c:pt>
                <c:pt idx="8">
                  <c:v>3rd QTR 13-14</c:v>
                </c:pt>
                <c:pt idx="9">
                  <c:v>4th QTR 13-14</c:v>
                </c:pt>
                <c:pt idx="10">
                  <c:v>1st Test 14-15</c:v>
                </c:pt>
                <c:pt idx="11">
                  <c:v>1st QTR 14-15</c:v>
                </c:pt>
                <c:pt idx="12">
                  <c:v>2nd QTR 14-15</c:v>
                </c:pt>
                <c:pt idx="13">
                  <c:v>3rd QTR 14-15</c:v>
                </c:pt>
                <c:pt idx="14">
                  <c:v>4th QTR 14-15</c:v>
                </c:pt>
              </c:strCache>
            </c:strRef>
          </c:cat>
          <c:val>
            <c:numRef>
              <c:f>'ES3'!$B$2:$P$2</c:f>
              <c:numCache>
                <c:formatCode>General</c:formatCode>
                <c:ptCount val="15"/>
                <c:pt idx="0">
                  <c:v>625</c:v>
                </c:pt>
                <c:pt idx="1">
                  <c:v>626</c:v>
                </c:pt>
                <c:pt idx="2">
                  <c:v>617</c:v>
                </c:pt>
                <c:pt idx="3">
                  <c:v>627</c:v>
                </c:pt>
                <c:pt idx="4">
                  <c:v>626</c:v>
                </c:pt>
                <c:pt idx="5">
                  <c:v>655</c:v>
                </c:pt>
                <c:pt idx="6">
                  <c:v>651</c:v>
                </c:pt>
                <c:pt idx="7">
                  <c:v>640</c:v>
                </c:pt>
                <c:pt idx="8">
                  <c:v>625</c:v>
                </c:pt>
                <c:pt idx="9">
                  <c:v>630</c:v>
                </c:pt>
                <c:pt idx="10">
                  <c:v>635</c:v>
                </c:pt>
                <c:pt idx="11">
                  <c:v>631</c:v>
                </c:pt>
                <c:pt idx="12">
                  <c:v>642</c:v>
                </c:pt>
                <c:pt idx="13">
                  <c:v>650</c:v>
                </c:pt>
                <c:pt idx="14">
                  <c:v>653</c:v>
                </c:pt>
              </c:numCache>
            </c:numRef>
          </c:val>
        </c:ser>
        <c:dLbls>
          <c:showLegendKey val="0"/>
          <c:showVal val="0"/>
          <c:showCatName val="0"/>
          <c:showSerName val="0"/>
          <c:showPercent val="0"/>
          <c:showBubbleSize val="0"/>
        </c:dLbls>
        <c:axId val="242231608"/>
        <c:axId val="242232000"/>
        <c:axId val="241302568"/>
      </c:area3DChart>
      <c:catAx>
        <c:axId val="2422316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42232000"/>
        <c:crosses val="autoZero"/>
        <c:auto val="1"/>
        <c:lblAlgn val="ctr"/>
        <c:lblOffset val="100"/>
        <c:noMultiLvlLbl val="0"/>
      </c:catAx>
      <c:valAx>
        <c:axId val="242232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42231608"/>
        <c:crosses val="autoZero"/>
        <c:crossBetween val="midCat"/>
        <c:majorUnit val="10"/>
      </c:valAx>
      <c:serAx>
        <c:axId val="241302568"/>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42232000"/>
        <c:crosses val="autoZero"/>
      </c:ser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a:t>Buford Elementary Racial Demographic Overview 2012-2015</a:t>
            </a:r>
          </a:p>
        </c:rich>
      </c:tx>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'ES2'!$A$2</c:f>
              <c:strCache>
                <c:ptCount val="1"/>
                <c:pt idx="0">
                  <c:v>Asian, Pacific Islander</c:v>
                </c:pt>
              </c:strCache>
            </c:strRef>
          </c:tx>
          <c:spPr>
            <a:solidFill>
              <a:schemeClr val="accent1"/>
            </a:solidFill>
            <a:ln>
              <a:noFill/>
            </a:ln>
            <a:effectLst/>
          </c:spPr>
          <c:invertIfNegative val="0"/>
          <c:cat>
            <c:strRef>
              <c:f>'ES2'!$B$1:$P$1</c:f>
              <c:strCache>
                <c:ptCount val="15"/>
                <c:pt idx="0">
                  <c:v>1st Test 12-13</c:v>
                </c:pt>
                <c:pt idx="1">
                  <c:v> 1st QTR 12-13</c:v>
                </c:pt>
                <c:pt idx="2">
                  <c:v>2nd QTR 12-13</c:v>
                </c:pt>
                <c:pt idx="3">
                  <c:v>3rd QTR 12-13</c:v>
                </c:pt>
                <c:pt idx="4">
                  <c:v>4th QTR 12-13</c:v>
                </c:pt>
                <c:pt idx="5">
                  <c:v>1st Test 13-14</c:v>
                </c:pt>
                <c:pt idx="6">
                  <c:v>1st QTR 13-14</c:v>
                </c:pt>
                <c:pt idx="7">
                  <c:v>2nd QTR 13-14</c:v>
                </c:pt>
                <c:pt idx="8">
                  <c:v>3rd QTR 13-14</c:v>
                </c:pt>
                <c:pt idx="9">
                  <c:v>4th QTR 13-14</c:v>
                </c:pt>
                <c:pt idx="10">
                  <c:v>1st Test 14-15</c:v>
                </c:pt>
                <c:pt idx="11">
                  <c:v>1st QTR 14-15</c:v>
                </c:pt>
                <c:pt idx="12">
                  <c:v>2nd QTR 14-15</c:v>
                </c:pt>
                <c:pt idx="13">
                  <c:v>3rd QTR 14-15</c:v>
                </c:pt>
                <c:pt idx="14">
                  <c:v>4th QTR 14-15</c:v>
                </c:pt>
              </c:strCache>
            </c:strRef>
          </c:cat>
          <c:val>
            <c:numRef>
              <c:f>'ES2'!$B$2:$P$2</c:f>
              <c:numCache>
                <c:formatCode>General</c:formatCode>
                <c:ptCount val="15"/>
                <c:pt idx="0">
                  <c:v>20</c:v>
                </c:pt>
                <c:pt idx="1">
                  <c:v>22</c:v>
                </c:pt>
                <c:pt idx="2">
                  <c:v>21</c:v>
                </c:pt>
                <c:pt idx="3">
                  <c:v>22</c:v>
                </c:pt>
                <c:pt idx="4">
                  <c:v>22</c:v>
                </c:pt>
                <c:pt idx="5">
                  <c:v>28</c:v>
                </c:pt>
                <c:pt idx="6">
                  <c:v>28</c:v>
                </c:pt>
                <c:pt idx="7">
                  <c:v>28</c:v>
                </c:pt>
                <c:pt idx="8">
                  <c:v>27</c:v>
                </c:pt>
                <c:pt idx="9">
                  <c:v>27</c:v>
                </c:pt>
                <c:pt idx="10">
                  <c:v>26</c:v>
                </c:pt>
                <c:pt idx="11">
                  <c:v>26</c:v>
                </c:pt>
                <c:pt idx="12">
                  <c:v>27</c:v>
                </c:pt>
                <c:pt idx="13">
                  <c:v>27</c:v>
                </c:pt>
                <c:pt idx="14">
                  <c:v>27</c:v>
                </c:pt>
              </c:numCache>
            </c:numRef>
          </c:val>
        </c:ser>
        <c:ser>
          <c:idx val="1"/>
          <c:order val="1"/>
          <c:tx>
            <c:strRef>
              <c:f>'ES2'!$A$3</c:f>
              <c:strCache>
                <c:ptCount val="1"/>
                <c:pt idx="0">
                  <c:v>Black (Not Hispanic)</c:v>
                </c:pt>
              </c:strCache>
            </c:strRef>
          </c:tx>
          <c:spPr>
            <a:solidFill>
              <a:schemeClr val="accent2"/>
            </a:solidFill>
            <a:ln>
              <a:noFill/>
            </a:ln>
            <a:effectLst/>
          </c:spPr>
          <c:invertIfNegative val="0"/>
          <c:cat>
            <c:strRef>
              <c:f>'ES2'!$B$1:$P$1</c:f>
              <c:strCache>
                <c:ptCount val="15"/>
                <c:pt idx="0">
                  <c:v>1st Test 12-13</c:v>
                </c:pt>
                <c:pt idx="1">
                  <c:v> 1st QTR 12-13</c:v>
                </c:pt>
                <c:pt idx="2">
                  <c:v>2nd QTR 12-13</c:v>
                </c:pt>
                <c:pt idx="3">
                  <c:v>3rd QTR 12-13</c:v>
                </c:pt>
                <c:pt idx="4">
                  <c:v>4th QTR 12-13</c:v>
                </c:pt>
                <c:pt idx="5">
                  <c:v>1st Test 13-14</c:v>
                </c:pt>
                <c:pt idx="6">
                  <c:v>1st QTR 13-14</c:v>
                </c:pt>
                <c:pt idx="7">
                  <c:v>2nd QTR 13-14</c:v>
                </c:pt>
                <c:pt idx="8">
                  <c:v>3rd QTR 13-14</c:v>
                </c:pt>
                <c:pt idx="9">
                  <c:v>4th QTR 13-14</c:v>
                </c:pt>
                <c:pt idx="10">
                  <c:v>1st Test 14-15</c:v>
                </c:pt>
                <c:pt idx="11">
                  <c:v>1st QTR 14-15</c:v>
                </c:pt>
                <c:pt idx="12">
                  <c:v>2nd QTR 14-15</c:v>
                </c:pt>
                <c:pt idx="13">
                  <c:v>3rd QTR 14-15</c:v>
                </c:pt>
                <c:pt idx="14">
                  <c:v>4th QTR 14-15</c:v>
                </c:pt>
              </c:strCache>
            </c:strRef>
          </c:cat>
          <c:val>
            <c:numRef>
              <c:f>'ES2'!$B$3:$P$3</c:f>
              <c:numCache>
                <c:formatCode>General</c:formatCode>
                <c:ptCount val="15"/>
                <c:pt idx="0">
                  <c:v>66</c:v>
                </c:pt>
                <c:pt idx="1">
                  <c:v>65</c:v>
                </c:pt>
                <c:pt idx="2">
                  <c:v>63</c:v>
                </c:pt>
                <c:pt idx="3">
                  <c:v>64</c:v>
                </c:pt>
                <c:pt idx="4">
                  <c:v>63</c:v>
                </c:pt>
                <c:pt idx="5">
                  <c:v>76</c:v>
                </c:pt>
                <c:pt idx="6">
                  <c:v>73</c:v>
                </c:pt>
                <c:pt idx="7">
                  <c:v>70</c:v>
                </c:pt>
                <c:pt idx="8">
                  <c:v>69</c:v>
                </c:pt>
                <c:pt idx="9">
                  <c:v>72</c:v>
                </c:pt>
                <c:pt idx="10">
                  <c:v>76</c:v>
                </c:pt>
                <c:pt idx="11">
                  <c:v>75</c:v>
                </c:pt>
                <c:pt idx="12">
                  <c:v>77</c:v>
                </c:pt>
                <c:pt idx="13">
                  <c:v>79</c:v>
                </c:pt>
                <c:pt idx="14">
                  <c:v>78</c:v>
                </c:pt>
              </c:numCache>
            </c:numRef>
          </c:val>
        </c:ser>
        <c:ser>
          <c:idx val="2"/>
          <c:order val="2"/>
          <c:tx>
            <c:strRef>
              <c:f>'ES2'!$A$4</c:f>
              <c:strCache>
                <c:ptCount val="1"/>
                <c:pt idx="0">
                  <c:v>Hispanic</c:v>
                </c:pt>
              </c:strCache>
            </c:strRef>
          </c:tx>
          <c:spPr>
            <a:solidFill>
              <a:schemeClr val="accent3"/>
            </a:solidFill>
            <a:ln>
              <a:noFill/>
            </a:ln>
            <a:effectLst/>
          </c:spPr>
          <c:invertIfNegative val="0"/>
          <c:cat>
            <c:strRef>
              <c:f>'ES2'!$B$1:$P$1</c:f>
              <c:strCache>
                <c:ptCount val="15"/>
                <c:pt idx="0">
                  <c:v>1st Test 12-13</c:v>
                </c:pt>
                <c:pt idx="1">
                  <c:v> 1st QTR 12-13</c:v>
                </c:pt>
                <c:pt idx="2">
                  <c:v>2nd QTR 12-13</c:v>
                </c:pt>
                <c:pt idx="3">
                  <c:v>3rd QTR 12-13</c:v>
                </c:pt>
                <c:pt idx="4">
                  <c:v>4th QTR 12-13</c:v>
                </c:pt>
                <c:pt idx="5">
                  <c:v>1st Test 13-14</c:v>
                </c:pt>
                <c:pt idx="6">
                  <c:v>1st QTR 13-14</c:v>
                </c:pt>
                <c:pt idx="7">
                  <c:v>2nd QTR 13-14</c:v>
                </c:pt>
                <c:pt idx="8">
                  <c:v>3rd QTR 13-14</c:v>
                </c:pt>
                <c:pt idx="9">
                  <c:v>4th QTR 13-14</c:v>
                </c:pt>
                <c:pt idx="10">
                  <c:v>1st Test 14-15</c:v>
                </c:pt>
                <c:pt idx="11">
                  <c:v>1st QTR 14-15</c:v>
                </c:pt>
                <c:pt idx="12">
                  <c:v>2nd QTR 14-15</c:v>
                </c:pt>
                <c:pt idx="13">
                  <c:v>3rd QTR 14-15</c:v>
                </c:pt>
                <c:pt idx="14">
                  <c:v>4th QTR 14-15</c:v>
                </c:pt>
              </c:strCache>
            </c:strRef>
          </c:cat>
          <c:val>
            <c:numRef>
              <c:f>'ES2'!$B$4:$P$4</c:f>
              <c:numCache>
                <c:formatCode>General</c:formatCode>
                <c:ptCount val="15"/>
                <c:pt idx="0">
                  <c:v>211</c:v>
                </c:pt>
                <c:pt idx="1">
                  <c:v>213</c:v>
                </c:pt>
                <c:pt idx="2">
                  <c:v>212</c:v>
                </c:pt>
                <c:pt idx="3">
                  <c:v>219</c:v>
                </c:pt>
                <c:pt idx="4">
                  <c:v>220</c:v>
                </c:pt>
                <c:pt idx="5">
                  <c:v>243</c:v>
                </c:pt>
                <c:pt idx="6">
                  <c:v>241</c:v>
                </c:pt>
                <c:pt idx="7">
                  <c:v>232</c:v>
                </c:pt>
                <c:pt idx="8">
                  <c:v>223</c:v>
                </c:pt>
                <c:pt idx="9">
                  <c:v>224</c:v>
                </c:pt>
                <c:pt idx="10">
                  <c:v>202</c:v>
                </c:pt>
                <c:pt idx="11">
                  <c:v>202</c:v>
                </c:pt>
                <c:pt idx="12">
                  <c:v>206</c:v>
                </c:pt>
                <c:pt idx="13">
                  <c:v>206</c:v>
                </c:pt>
                <c:pt idx="14">
                  <c:v>208</c:v>
                </c:pt>
              </c:numCache>
            </c:numRef>
          </c:val>
        </c:ser>
        <c:dLbls>
          <c:showLegendKey val="0"/>
          <c:showVal val="0"/>
          <c:showCatName val="0"/>
          <c:showSerName val="0"/>
          <c:showPercent val="0"/>
          <c:showBubbleSize val="0"/>
        </c:dLbls>
        <c:gapWidth val="219"/>
        <c:overlap val="-27"/>
        <c:axId val="242232784"/>
        <c:axId val="242233176"/>
      </c:barChart>
      <c:lineChart>
        <c:grouping val="standard"/>
        <c:varyColors val="0"/>
        <c:ser>
          <c:idx val="3"/>
          <c:order val="3"/>
          <c:tx>
            <c:strRef>
              <c:f>'ES2'!$A$5</c:f>
              <c:strCache>
                <c:ptCount val="1"/>
                <c:pt idx="0">
                  <c:v>American Indian, Alaskan Native</c:v>
                </c:pt>
              </c:strCache>
            </c:strRef>
          </c:tx>
          <c:spPr>
            <a:ln w="28575" cap="rnd">
              <a:solidFill>
                <a:schemeClr val="accent4"/>
              </a:solidFill>
              <a:round/>
            </a:ln>
            <a:effectLst/>
          </c:spPr>
          <c:marker>
            <c:symbol val="none"/>
          </c:marker>
          <c:cat>
            <c:strRef>
              <c:f>'ES2'!$B$1:$P$1</c:f>
              <c:strCache>
                <c:ptCount val="15"/>
                <c:pt idx="0">
                  <c:v>1st Test 12-13</c:v>
                </c:pt>
                <c:pt idx="1">
                  <c:v> 1st QTR 12-13</c:v>
                </c:pt>
                <c:pt idx="2">
                  <c:v>2nd QTR 12-13</c:v>
                </c:pt>
                <c:pt idx="3">
                  <c:v>3rd QTR 12-13</c:v>
                </c:pt>
                <c:pt idx="4">
                  <c:v>4th QTR 12-13</c:v>
                </c:pt>
                <c:pt idx="5">
                  <c:v>1st Test 13-14</c:v>
                </c:pt>
                <c:pt idx="6">
                  <c:v>1st QTR 13-14</c:v>
                </c:pt>
                <c:pt idx="7">
                  <c:v>2nd QTR 13-14</c:v>
                </c:pt>
                <c:pt idx="8">
                  <c:v>3rd QTR 13-14</c:v>
                </c:pt>
                <c:pt idx="9">
                  <c:v>4th QTR 13-14</c:v>
                </c:pt>
                <c:pt idx="10">
                  <c:v>1st Test 14-15</c:v>
                </c:pt>
                <c:pt idx="11">
                  <c:v>1st QTR 14-15</c:v>
                </c:pt>
                <c:pt idx="12">
                  <c:v>2nd QTR 14-15</c:v>
                </c:pt>
                <c:pt idx="13">
                  <c:v>3rd QTR 14-15</c:v>
                </c:pt>
                <c:pt idx="14">
                  <c:v>4th QTR 14-15</c:v>
                </c:pt>
              </c:strCache>
            </c:strRef>
          </c:cat>
          <c:val>
            <c:numRef>
              <c:f>'ES2'!$B$5:$P$5</c:f>
              <c:numCache>
                <c:formatCode>General</c:formatCode>
                <c:ptCount val="15"/>
                <c:pt idx="0">
                  <c:v>1</c:v>
                </c:pt>
                <c:pt idx="1">
                  <c:v>1</c:v>
                </c:pt>
                <c:pt idx="2">
                  <c:v>2</c:v>
                </c:pt>
                <c:pt idx="3">
                  <c:v>2</c:v>
                </c:pt>
                <c:pt idx="4">
                  <c:v>2</c:v>
                </c:pt>
                <c:pt idx="5">
                  <c:v>4</c:v>
                </c:pt>
                <c:pt idx="6">
                  <c:v>4</c:v>
                </c:pt>
                <c:pt idx="7">
                  <c:v>2</c:v>
                </c:pt>
                <c:pt idx="8">
                  <c:v>2</c:v>
                </c:pt>
                <c:pt idx="9">
                  <c:v>2</c:v>
                </c:pt>
                <c:pt idx="10">
                  <c:v>3</c:v>
                </c:pt>
                <c:pt idx="11">
                  <c:v>3</c:v>
                </c:pt>
                <c:pt idx="12">
                  <c:v>3</c:v>
                </c:pt>
                <c:pt idx="13">
                  <c:v>3</c:v>
                </c:pt>
                <c:pt idx="14">
                  <c:v>3</c:v>
                </c:pt>
              </c:numCache>
            </c:numRef>
          </c:val>
          <c:smooth val="0"/>
        </c:ser>
        <c:ser>
          <c:idx val="4"/>
          <c:order val="4"/>
          <c:tx>
            <c:strRef>
              <c:f>'ES2'!$A$6</c:f>
              <c:strCache>
                <c:ptCount val="1"/>
                <c:pt idx="0">
                  <c:v>Multi-Racial</c:v>
                </c:pt>
              </c:strCache>
            </c:strRef>
          </c:tx>
          <c:spPr>
            <a:ln w="28575" cap="rnd">
              <a:solidFill>
                <a:schemeClr val="accent5"/>
              </a:solidFill>
              <a:round/>
            </a:ln>
            <a:effectLst/>
          </c:spPr>
          <c:marker>
            <c:symbol val="none"/>
          </c:marker>
          <c:cat>
            <c:strRef>
              <c:f>'ES2'!$B$1:$P$1</c:f>
              <c:strCache>
                <c:ptCount val="15"/>
                <c:pt idx="0">
                  <c:v>1st Test 12-13</c:v>
                </c:pt>
                <c:pt idx="1">
                  <c:v> 1st QTR 12-13</c:v>
                </c:pt>
                <c:pt idx="2">
                  <c:v>2nd QTR 12-13</c:v>
                </c:pt>
                <c:pt idx="3">
                  <c:v>3rd QTR 12-13</c:v>
                </c:pt>
                <c:pt idx="4">
                  <c:v>4th QTR 12-13</c:v>
                </c:pt>
                <c:pt idx="5">
                  <c:v>1st Test 13-14</c:v>
                </c:pt>
                <c:pt idx="6">
                  <c:v>1st QTR 13-14</c:v>
                </c:pt>
                <c:pt idx="7">
                  <c:v>2nd QTR 13-14</c:v>
                </c:pt>
                <c:pt idx="8">
                  <c:v>3rd QTR 13-14</c:v>
                </c:pt>
                <c:pt idx="9">
                  <c:v>4th QTR 13-14</c:v>
                </c:pt>
                <c:pt idx="10">
                  <c:v>1st Test 14-15</c:v>
                </c:pt>
                <c:pt idx="11">
                  <c:v>1st QTR 14-15</c:v>
                </c:pt>
                <c:pt idx="12">
                  <c:v>2nd QTR 14-15</c:v>
                </c:pt>
                <c:pt idx="13">
                  <c:v>3rd QTR 14-15</c:v>
                </c:pt>
                <c:pt idx="14">
                  <c:v>4th QTR 14-15</c:v>
                </c:pt>
              </c:strCache>
            </c:strRef>
          </c:cat>
          <c:val>
            <c:numRef>
              <c:f>'ES2'!$B$6:$P$6</c:f>
              <c:numCache>
                <c:formatCode>General</c:formatCode>
                <c:ptCount val="15"/>
                <c:pt idx="0">
                  <c:v>3</c:v>
                </c:pt>
                <c:pt idx="1">
                  <c:v>3</c:v>
                </c:pt>
                <c:pt idx="2">
                  <c:v>3</c:v>
                </c:pt>
                <c:pt idx="3">
                  <c:v>3</c:v>
                </c:pt>
                <c:pt idx="4">
                  <c:v>3</c:v>
                </c:pt>
                <c:pt idx="5">
                  <c:v>6</c:v>
                </c:pt>
                <c:pt idx="6">
                  <c:v>6</c:v>
                </c:pt>
                <c:pt idx="7">
                  <c:v>6</c:v>
                </c:pt>
                <c:pt idx="8">
                  <c:v>6</c:v>
                </c:pt>
                <c:pt idx="9">
                  <c:v>6</c:v>
                </c:pt>
                <c:pt idx="10">
                  <c:v>8</c:v>
                </c:pt>
                <c:pt idx="11">
                  <c:v>8</c:v>
                </c:pt>
                <c:pt idx="12">
                  <c:v>8</c:v>
                </c:pt>
                <c:pt idx="13">
                  <c:v>12</c:v>
                </c:pt>
                <c:pt idx="14">
                  <c:v>12</c:v>
                </c:pt>
              </c:numCache>
            </c:numRef>
          </c:val>
          <c:smooth val="0"/>
        </c:ser>
        <c:ser>
          <c:idx val="5"/>
          <c:order val="5"/>
          <c:tx>
            <c:strRef>
              <c:f>'ES2'!$A$7</c:f>
              <c:strCache>
                <c:ptCount val="1"/>
                <c:pt idx="0">
                  <c:v>White (Not Hispanic)</c:v>
                </c:pt>
              </c:strCache>
            </c:strRef>
          </c:tx>
          <c:spPr>
            <a:ln w="28575" cap="rnd">
              <a:solidFill>
                <a:schemeClr val="accent6"/>
              </a:solidFill>
              <a:round/>
            </a:ln>
            <a:effectLst/>
          </c:spPr>
          <c:marker>
            <c:symbol val="none"/>
          </c:marker>
          <c:cat>
            <c:strRef>
              <c:f>'ES2'!$B$1:$P$1</c:f>
              <c:strCache>
                <c:ptCount val="15"/>
                <c:pt idx="0">
                  <c:v>1st Test 12-13</c:v>
                </c:pt>
                <c:pt idx="1">
                  <c:v> 1st QTR 12-13</c:v>
                </c:pt>
                <c:pt idx="2">
                  <c:v>2nd QTR 12-13</c:v>
                </c:pt>
                <c:pt idx="3">
                  <c:v>3rd QTR 12-13</c:v>
                </c:pt>
                <c:pt idx="4">
                  <c:v>4th QTR 12-13</c:v>
                </c:pt>
                <c:pt idx="5">
                  <c:v>1st Test 13-14</c:v>
                </c:pt>
                <c:pt idx="6">
                  <c:v>1st QTR 13-14</c:v>
                </c:pt>
                <c:pt idx="7">
                  <c:v>2nd QTR 13-14</c:v>
                </c:pt>
                <c:pt idx="8">
                  <c:v>3rd QTR 13-14</c:v>
                </c:pt>
                <c:pt idx="9">
                  <c:v>4th QTR 13-14</c:v>
                </c:pt>
                <c:pt idx="10">
                  <c:v>1st Test 14-15</c:v>
                </c:pt>
                <c:pt idx="11">
                  <c:v>1st QTR 14-15</c:v>
                </c:pt>
                <c:pt idx="12">
                  <c:v>2nd QTR 14-15</c:v>
                </c:pt>
                <c:pt idx="13">
                  <c:v>3rd QTR 14-15</c:v>
                </c:pt>
                <c:pt idx="14">
                  <c:v>4th QTR 14-15</c:v>
                </c:pt>
              </c:strCache>
            </c:strRef>
          </c:cat>
          <c:val>
            <c:numRef>
              <c:f>'ES2'!$B$7:$P$7</c:f>
              <c:numCache>
                <c:formatCode>General</c:formatCode>
                <c:ptCount val="15"/>
                <c:pt idx="0">
                  <c:v>324</c:v>
                </c:pt>
                <c:pt idx="1">
                  <c:v>322</c:v>
                </c:pt>
                <c:pt idx="2">
                  <c:v>316</c:v>
                </c:pt>
                <c:pt idx="3">
                  <c:v>317</c:v>
                </c:pt>
                <c:pt idx="4">
                  <c:v>316</c:v>
                </c:pt>
                <c:pt idx="5">
                  <c:v>298</c:v>
                </c:pt>
                <c:pt idx="6">
                  <c:v>299</c:v>
                </c:pt>
                <c:pt idx="7">
                  <c:v>302</c:v>
                </c:pt>
                <c:pt idx="8">
                  <c:v>298</c:v>
                </c:pt>
                <c:pt idx="9">
                  <c:v>299</c:v>
                </c:pt>
                <c:pt idx="10">
                  <c:v>320</c:v>
                </c:pt>
                <c:pt idx="11">
                  <c:v>317</c:v>
                </c:pt>
                <c:pt idx="12">
                  <c:v>321</c:v>
                </c:pt>
                <c:pt idx="13">
                  <c:v>323</c:v>
                </c:pt>
                <c:pt idx="14">
                  <c:v>325</c:v>
                </c:pt>
              </c:numCache>
            </c:numRef>
          </c:val>
          <c:smooth val="0"/>
        </c:ser>
        <c:dLbls>
          <c:showLegendKey val="0"/>
          <c:showVal val="0"/>
          <c:showCatName val="0"/>
          <c:showSerName val="0"/>
          <c:showPercent val="0"/>
          <c:showBubbleSize val="0"/>
        </c:dLbls>
        <c:marker val="1"/>
        <c:smooth val="0"/>
        <c:axId val="243538544"/>
        <c:axId val="243538152"/>
      </c:lineChart>
      <c:catAx>
        <c:axId val="24223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42233176"/>
        <c:crosses val="autoZero"/>
        <c:auto val="1"/>
        <c:lblAlgn val="ctr"/>
        <c:lblOffset val="100"/>
        <c:noMultiLvlLbl val="0"/>
      </c:catAx>
      <c:valAx>
        <c:axId val="242233176"/>
        <c:scaling>
          <c:orientation val="minMax"/>
          <c:max val="3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42232784"/>
        <c:crosses val="autoZero"/>
        <c:crossBetween val="between"/>
      </c:valAx>
      <c:valAx>
        <c:axId val="243538152"/>
        <c:scaling>
          <c:orientation val="minMax"/>
          <c:max val="35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43538544"/>
        <c:crosses val="max"/>
        <c:crossBetween val="between"/>
      </c:valAx>
      <c:catAx>
        <c:axId val="243538544"/>
        <c:scaling>
          <c:orientation val="minMax"/>
        </c:scaling>
        <c:delete val="1"/>
        <c:axPos val="b"/>
        <c:numFmt formatCode="General" sourceLinked="1"/>
        <c:majorTickMark val="out"/>
        <c:minorTickMark val="none"/>
        <c:tickLblPos val="nextTo"/>
        <c:crossAx val="24353815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i="0" baseline="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400" b="1" i="0" baseline="0" dirty="0">
                <a:effectLst/>
              </a:rPr>
              <a:t>CRCT (OVERALL First Grade- % that Met or Exceeded Expectations)</a:t>
            </a:r>
          </a:p>
          <a:p>
            <a:pPr>
              <a:defRPr sz="1200"/>
            </a:pPr>
            <a:r>
              <a:rPr lang="en-US" sz="1400" b="1" i="0" baseline="0" dirty="0">
                <a:effectLst/>
              </a:rPr>
              <a:t>These percentages reflect the Full Academic Year (FAY) students</a:t>
            </a:r>
            <a:endParaRPr lang="en-US" sz="1400" b="1" i="0" baseline="0" dirty="0"/>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'Old CRCT 1'!$A$5</c:f>
              <c:strCache>
                <c:ptCount val="1"/>
                <c:pt idx="0">
                  <c:v>2008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'Old CRCT 1'!$B$3:$G$4</c:f>
              <c:multiLvlStrCache>
                <c:ptCount val="6"/>
                <c:lvl>
                  <c:pt idx="0">
                    <c:v>BUFORD</c:v>
                  </c:pt>
                  <c:pt idx="1">
                    <c:v>STATE</c:v>
                  </c:pt>
                  <c:pt idx="2">
                    <c:v>BUFORD</c:v>
                  </c:pt>
                  <c:pt idx="3">
                    <c:v>STATE</c:v>
                  </c:pt>
                  <c:pt idx="4">
                    <c:v>BUFORD</c:v>
                  </c:pt>
                  <c:pt idx="5">
                    <c:v>STATE</c:v>
                  </c:pt>
                </c:lvl>
                <c:lvl>
                  <c:pt idx="0">
                    <c:v>READING</c:v>
                  </c:pt>
                  <c:pt idx="2">
                    <c:v>ENGLISH/LA</c:v>
                  </c:pt>
                  <c:pt idx="4">
                    <c:v>MATH</c:v>
                  </c:pt>
                </c:lvl>
              </c:multiLvlStrCache>
            </c:multiLvlStrRef>
          </c:cat>
          <c:val>
            <c:numRef>
              <c:f>'Old CRCT 1'!$B$5:$G$5</c:f>
              <c:numCache>
                <c:formatCode>General</c:formatCode>
                <c:ptCount val="6"/>
                <c:pt idx="0">
                  <c:v>94</c:v>
                </c:pt>
                <c:pt idx="1">
                  <c:v>91</c:v>
                </c:pt>
                <c:pt idx="2">
                  <c:v>91</c:v>
                </c:pt>
                <c:pt idx="3">
                  <c:v>85</c:v>
                </c:pt>
                <c:pt idx="4">
                  <c:v>91</c:v>
                </c:pt>
                <c:pt idx="5">
                  <c:v>86</c:v>
                </c:pt>
              </c:numCache>
            </c:numRef>
          </c:val>
        </c:ser>
        <c:ser>
          <c:idx val="1"/>
          <c:order val="1"/>
          <c:tx>
            <c:strRef>
              <c:f>'Old CRCT 1'!$A$6</c:f>
              <c:strCache>
                <c:ptCount val="1"/>
                <c:pt idx="0">
                  <c:v> 2009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'Old CRCT 1'!$B$3:$G$4</c:f>
              <c:multiLvlStrCache>
                <c:ptCount val="6"/>
                <c:lvl>
                  <c:pt idx="0">
                    <c:v>BUFORD</c:v>
                  </c:pt>
                  <c:pt idx="1">
                    <c:v>STATE</c:v>
                  </c:pt>
                  <c:pt idx="2">
                    <c:v>BUFORD</c:v>
                  </c:pt>
                  <c:pt idx="3">
                    <c:v>STATE</c:v>
                  </c:pt>
                  <c:pt idx="4">
                    <c:v>BUFORD</c:v>
                  </c:pt>
                  <c:pt idx="5">
                    <c:v>STATE</c:v>
                  </c:pt>
                </c:lvl>
                <c:lvl>
                  <c:pt idx="0">
                    <c:v>READING</c:v>
                  </c:pt>
                  <c:pt idx="2">
                    <c:v>ENGLISH/LA</c:v>
                  </c:pt>
                  <c:pt idx="4">
                    <c:v>MATH</c:v>
                  </c:pt>
                </c:lvl>
              </c:multiLvlStrCache>
            </c:multiLvlStrRef>
          </c:cat>
          <c:val>
            <c:numRef>
              <c:f>'Old CRCT 1'!$B$6:$G$6</c:f>
              <c:numCache>
                <c:formatCode>General</c:formatCode>
                <c:ptCount val="6"/>
                <c:pt idx="0">
                  <c:v>93</c:v>
                </c:pt>
                <c:pt idx="1">
                  <c:v>91</c:v>
                </c:pt>
                <c:pt idx="2">
                  <c:v>84</c:v>
                </c:pt>
                <c:pt idx="3">
                  <c:v>84</c:v>
                </c:pt>
                <c:pt idx="4">
                  <c:v>93</c:v>
                </c:pt>
                <c:pt idx="5">
                  <c:v>87</c:v>
                </c:pt>
              </c:numCache>
            </c:numRef>
          </c:val>
        </c:ser>
        <c:ser>
          <c:idx val="2"/>
          <c:order val="2"/>
          <c:tx>
            <c:strRef>
              <c:f>'Old CRCT 1'!$A$7</c:f>
              <c:strCache>
                <c:ptCount val="1"/>
                <c:pt idx="0">
                  <c:v>2010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'Old CRCT 1'!$B$3:$G$4</c:f>
              <c:multiLvlStrCache>
                <c:ptCount val="6"/>
                <c:lvl>
                  <c:pt idx="0">
                    <c:v>BUFORD</c:v>
                  </c:pt>
                  <c:pt idx="1">
                    <c:v>STATE</c:v>
                  </c:pt>
                  <c:pt idx="2">
                    <c:v>BUFORD</c:v>
                  </c:pt>
                  <c:pt idx="3">
                    <c:v>STATE</c:v>
                  </c:pt>
                  <c:pt idx="4">
                    <c:v>BUFORD</c:v>
                  </c:pt>
                  <c:pt idx="5">
                    <c:v>STATE</c:v>
                  </c:pt>
                </c:lvl>
                <c:lvl>
                  <c:pt idx="0">
                    <c:v>READING</c:v>
                  </c:pt>
                  <c:pt idx="2">
                    <c:v>ENGLISH/LA</c:v>
                  </c:pt>
                  <c:pt idx="4">
                    <c:v>MATH</c:v>
                  </c:pt>
                </c:lvl>
              </c:multiLvlStrCache>
            </c:multiLvlStrRef>
          </c:cat>
          <c:val>
            <c:numRef>
              <c:f>'Old CRCT 1'!$B$7:$G$7</c:f>
              <c:numCache>
                <c:formatCode>General</c:formatCode>
                <c:ptCount val="6"/>
                <c:pt idx="0">
                  <c:v>99</c:v>
                </c:pt>
                <c:pt idx="1">
                  <c:v>93</c:v>
                </c:pt>
                <c:pt idx="2">
                  <c:v>97</c:v>
                </c:pt>
                <c:pt idx="3">
                  <c:v>87</c:v>
                </c:pt>
                <c:pt idx="4">
                  <c:v>95</c:v>
                </c:pt>
                <c:pt idx="5">
                  <c:v>85</c:v>
                </c:pt>
              </c:numCache>
            </c:numRef>
          </c:val>
        </c:ser>
        <c:ser>
          <c:idx val="3"/>
          <c:order val="3"/>
          <c:tx>
            <c:strRef>
              <c:f>'Old CRCT 1'!$A$8</c:f>
              <c:strCache>
                <c:ptCount val="1"/>
                <c:pt idx="0">
                  <c:v>2011</c:v>
                </c:pt>
              </c:strCache>
            </c:strRef>
          </c:tx>
          <c:spPr>
            <a:solidFill>
              <a:schemeClr val="accent4"/>
            </a:solidFill>
            <a:ln>
              <a:noFill/>
            </a:ln>
            <a:effectLst/>
          </c:spPr>
          <c:invertIfNegative val="0"/>
          <c:dLbls>
            <c:dLbl>
              <c:idx val="1"/>
              <c:layout/>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'Old CRCT 1'!$B$3:$G$4</c:f>
              <c:multiLvlStrCache>
                <c:ptCount val="6"/>
                <c:lvl>
                  <c:pt idx="0">
                    <c:v>BUFORD</c:v>
                  </c:pt>
                  <c:pt idx="1">
                    <c:v>STATE</c:v>
                  </c:pt>
                  <c:pt idx="2">
                    <c:v>BUFORD</c:v>
                  </c:pt>
                  <c:pt idx="3">
                    <c:v>STATE</c:v>
                  </c:pt>
                  <c:pt idx="4">
                    <c:v>BUFORD</c:v>
                  </c:pt>
                  <c:pt idx="5">
                    <c:v>STATE</c:v>
                  </c:pt>
                </c:lvl>
                <c:lvl>
                  <c:pt idx="0">
                    <c:v>READING</c:v>
                  </c:pt>
                  <c:pt idx="2">
                    <c:v>ENGLISH/LA</c:v>
                  </c:pt>
                  <c:pt idx="4">
                    <c:v>MATH</c:v>
                  </c:pt>
                </c:lvl>
              </c:multiLvlStrCache>
            </c:multiLvlStrRef>
          </c:cat>
          <c:val>
            <c:numRef>
              <c:f>'Old CRCT 1'!$B$8:$G$8</c:f>
              <c:numCache>
                <c:formatCode>General</c:formatCode>
                <c:ptCount val="6"/>
                <c:pt idx="0">
                  <c:v>99</c:v>
                </c:pt>
                <c:pt idx="1">
                  <c:v>0</c:v>
                </c:pt>
                <c:pt idx="2">
                  <c:v>94</c:v>
                </c:pt>
                <c:pt idx="3">
                  <c:v>0</c:v>
                </c:pt>
                <c:pt idx="4">
                  <c:v>98</c:v>
                </c:pt>
                <c:pt idx="5">
                  <c:v>0</c:v>
                </c:pt>
              </c:numCache>
            </c:numRef>
          </c:val>
        </c:ser>
        <c:ser>
          <c:idx val="4"/>
          <c:order val="4"/>
          <c:tx>
            <c:strRef>
              <c:f>'Old CRCT 1'!$A$9</c:f>
              <c:strCache>
                <c:ptCount val="1"/>
                <c:pt idx="0">
                  <c:v>2012</c:v>
                </c:pt>
              </c:strCache>
            </c:strRef>
          </c:tx>
          <c:spPr>
            <a:solidFill>
              <a:schemeClr val="accent5"/>
            </a:solidFill>
            <a:ln>
              <a:noFill/>
            </a:ln>
            <a:effectLst/>
          </c:spPr>
          <c:invertIfNegative val="0"/>
          <c:dLbls>
            <c:dLbl>
              <c:idx val="1"/>
              <c:layout/>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'Old CRCT 1'!$B$3:$G$4</c:f>
              <c:multiLvlStrCache>
                <c:ptCount val="6"/>
                <c:lvl>
                  <c:pt idx="0">
                    <c:v>BUFORD</c:v>
                  </c:pt>
                  <c:pt idx="1">
                    <c:v>STATE</c:v>
                  </c:pt>
                  <c:pt idx="2">
                    <c:v>BUFORD</c:v>
                  </c:pt>
                  <c:pt idx="3">
                    <c:v>STATE</c:v>
                  </c:pt>
                  <c:pt idx="4">
                    <c:v>BUFORD</c:v>
                  </c:pt>
                  <c:pt idx="5">
                    <c:v>STATE</c:v>
                  </c:pt>
                </c:lvl>
                <c:lvl>
                  <c:pt idx="0">
                    <c:v>READING</c:v>
                  </c:pt>
                  <c:pt idx="2">
                    <c:v>ENGLISH/LA</c:v>
                  </c:pt>
                  <c:pt idx="4">
                    <c:v>MATH</c:v>
                  </c:pt>
                </c:lvl>
              </c:multiLvlStrCache>
            </c:multiLvlStrRef>
          </c:cat>
          <c:val>
            <c:numRef>
              <c:f>'Old CRCT 1'!$B$9:$G$9</c:f>
              <c:numCache>
                <c:formatCode>General</c:formatCode>
                <c:ptCount val="6"/>
                <c:pt idx="0">
                  <c:v>99</c:v>
                </c:pt>
                <c:pt idx="1">
                  <c:v>0</c:v>
                </c:pt>
                <c:pt idx="2">
                  <c:v>94</c:v>
                </c:pt>
                <c:pt idx="3">
                  <c:v>0</c:v>
                </c:pt>
                <c:pt idx="4">
                  <c:v>97</c:v>
                </c:pt>
                <c:pt idx="5">
                  <c:v>0</c:v>
                </c:pt>
              </c:numCache>
            </c:numRef>
          </c:val>
        </c:ser>
        <c:dLbls>
          <c:showLegendKey val="0"/>
          <c:showVal val="0"/>
          <c:showCatName val="0"/>
          <c:showSerName val="0"/>
          <c:showPercent val="0"/>
          <c:showBubbleSize val="0"/>
        </c:dLbls>
        <c:gapWidth val="203"/>
        <c:overlap val="-100"/>
        <c:axId val="243539328"/>
        <c:axId val="243539720"/>
      </c:barChart>
      <c:catAx>
        <c:axId val="24353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43539720"/>
        <c:crosses val="autoZero"/>
        <c:auto val="1"/>
        <c:lblAlgn val="ctr"/>
        <c:lblOffset val="100"/>
        <c:noMultiLvlLbl val="0"/>
      </c:catAx>
      <c:valAx>
        <c:axId val="243539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43539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800" b="1" baseline="0" dirty="0">
                <a:effectLst/>
              </a:rPr>
              <a:t>CRCT  First Grade By Ethnicity and Subgroup </a:t>
            </a:r>
          </a:p>
          <a:p>
            <a:pPr>
              <a:defRPr/>
            </a:pPr>
            <a:r>
              <a:rPr lang="en-US" sz="1800" b="1" baseline="0" dirty="0">
                <a:effectLst/>
              </a:rPr>
              <a:t>(% that Met or Exceeded Expectations)</a:t>
            </a:r>
            <a:endParaRPr lang="en-US" sz="1800" baseline="0" dirty="0">
              <a:effectLst/>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'OLD CRCT 3'!$B$17</c:f>
              <c:strCache>
                <c:ptCount val="1"/>
                <c:pt idx="0">
                  <c:v>African American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'OLD CRCT 3'!$C$16:$N$16</c:f>
              <c:strCache>
                <c:ptCount val="12"/>
                <c:pt idx="0">
                  <c:v>BES Reading 2009</c:v>
                </c:pt>
                <c:pt idx="1">
                  <c:v>GA Reading 2009</c:v>
                </c:pt>
                <c:pt idx="2">
                  <c:v>BES ELA 2009</c:v>
                </c:pt>
                <c:pt idx="3">
                  <c:v>GA ELA 2009</c:v>
                </c:pt>
                <c:pt idx="4">
                  <c:v>BES Math 2009</c:v>
                </c:pt>
                <c:pt idx="5">
                  <c:v>GA Math 2009</c:v>
                </c:pt>
                <c:pt idx="6">
                  <c:v>BES Reading 2010</c:v>
                </c:pt>
                <c:pt idx="7">
                  <c:v>GA Reading 2010</c:v>
                </c:pt>
                <c:pt idx="8">
                  <c:v>BES ELA 2010</c:v>
                </c:pt>
                <c:pt idx="9">
                  <c:v>GA ELA 2010</c:v>
                </c:pt>
                <c:pt idx="10">
                  <c:v>BES Math 2010</c:v>
                </c:pt>
                <c:pt idx="11">
                  <c:v>GA Math 2010</c:v>
                </c:pt>
              </c:strCache>
            </c:strRef>
          </c:cat>
          <c:val>
            <c:numRef>
              <c:f>'OLD CRCT 3'!$C$17:$N$17</c:f>
              <c:numCache>
                <c:formatCode>General</c:formatCode>
                <c:ptCount val="12"/>
                <c:pt idx="0">
                  <c:v>84</c:v>
                </c:pt>
                <c:pt idx="1">
                  <c:v>87</c:v>
                </c:pt>
                <c:pt idx="2">
                  <c:v>68</c:v>
                </c:pt>
                <c:pt idx="3">
                  <c:v>79</c:v>
                </c:pt>
                <c:pt idx="4">
                  <c:v>85</c:v>
                </c:pt>
                <c:pt idx="5">
                  <c:v>81</c:v>
                </c:pt>
                <c:pt idx="6">
                  <c:v>100</c:v>
                </c:pt>
                <c:pt idx="7">
                  <c:v>89</c:v>
                </c:pt>
                <c:pt idx="8">
                  <c:v>97</c:v>
                </c:pt>
                <c:pt idx="9">
                  <c:v>81</c:v>
                </c:pt>
                <c:pt idx="10">
                  <c:v>97</c:v>
                </c:pt>
                <c:pt idx="11">
                  <c:v>77</c:v>
                </c:pt>
              </c:numCache>
            </c:numRef>
          </c:val>
        </c:ser>
        <c:ser>
          <c:idx val="1"/>
          <c:order val="1"/>
          <c:tx>
            <c:strRef>
              <c:f>'OLD CRCT 3'!$B$18</c:f>
              <c:strCache>
                <c:ptCount val="1"/>
                <c:pt idx="0">
                  <c:v>Hispanic</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'OLD CRCT 3'!$C$16:$N$16</c:f>
              <c:strCache>
                <c:ptCount val="12"/>
                <c:pt idx="0">
                  <c:v>BES Reading 2009</c:v>
                </c:pt>
                <c:pt idx="1">
                  <c:v>GA Reading 2009</c:v>
                </c:pt>
                <c:pt idx="2">
                  <c:v>BES ELA 2009</c:v>
                </c:pt>
                <c:pt idx="3">
                  <c:v>GA ELA 2009</c:v>
                </c:pt>
                <c:pt idx="4">
                  <c:v>BES Math 2009</c:v>
                </c:pt>
                <c:pt idx="5">
                  <c:v>GA Math 2009</c:v>
                </c:pt>
                <c:pt idx="6">
                  <c:v>BES Reading 2010</c:v>
                </c:pt>
                <c:pt idx="7">
                  <c:v>GA Reading 2010</c:v>
                </c:pt>
                <c:pt idx="8">
                  <c:v>BES ELA 2010</c:v>
                </c:pt>
                <c:pt idx="9">
                  <c:v>GA ELA 2010</c:v>
                </c:pt>
                <c:pt idx="10">
                  <c:v>BES Math 2010</c:v>
                </c:pt>
                <c:pt idx="11">
                  <c:v>GA Math 2010</c:v>
                </c:pt>
              </c:strCache>
            </c:strRef>
          </c:cat>
          <c:val>
            <c:numRef>
              <c:f>'OLD CRCT 3'!$C$18:$N$18</c:f>
              <c:numCache>
                <c:formatCode>General</c:formatCode>
                <c:ptCount val="12"/>
                <c:pt idx="0">
                  <c:v>88</c:v>
                </c:pt>
                <c:pt idx="1">
                  <c:v>85</c:v>
                </c:pt>
                <c:pt idx="2">
                  <c:v>69</c:v>
                </c:pt>
                <c:pt idx="3">
                  <c:v>73</c:v>
                </c:pt>
                <c:pt idx="4">
                  <c:v>90</c:v>
                </c:pt>
                <c:pt idx="5">
                  <c:v>81</c:v>
                </c:pt>
                <c:pt idx="6">
                  <c:v>97</c:v>
                </c:pt>
                <c:pt idx="7">
                  <c:v>89</c:v>
                </c:pt>
                <c:pt idx="8">
                  <c:v>93</c:v>
                </c:pt>
                <c:pt idx="9">
                  <c:v>79</c:v>
                </c:pt>
                <c:pt idx="10">
                  <c:v>92</c:v>
                </c:pt>
                <c:pt idx="11">
                  <c:v>82</c:v>
                </c:pt>
              </c:numCache>
            </c:numRef>
          </c:val>
        </c:ser>
        <c:ser>
          <c:idx val="2"/>
          <c:order val="2"/>
          <c:tx>
            <c:strRef>
              <c:f>'OLD CRCT 3'!$B$19</c:f>
              <c:strCache>
                <c:ptCount val="1"/>
                <c:pt idx="0">
                  <c:v>White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'OLD CRCT 3'!$C$16:$N$16</c:f>
              <c:strCache>
                <c:ptCount val="12"/>
                <c:pt idx="0">
                  <c:v>BES Reading 2009</c:v>
                </c:pt>
                <c:pt idx="1">
                  <c:v>GA Reading 2009</c:v>
                </c:pt>
                <c:pt idx="2">
                  <c:v>BES ELA 2009</c:v>
                </c:pt>
                <c:pt idx="3">
                  <c:v>GA ELA 2009</c:v>
                </c:pt>
                <c:pt idx="4">
                  <c:v>BES Math 2009</c:v>
                </c:pt>
                <c:pt idx="5">
                  <c:v>GA Math 2009</c:v>
                </c:pt>
                <c:pt idx="6">
                  <c:v>BES Reading 2010</c:v>
                </c:pt>
                <c:pt idx="7">
                  <c:v>GA Reading 2010</c:v>
                </c:pt>
                <c:pt idx="8">
                  <c:v>BES ELA 2010</c:v>
                </c:pt>
                <c:pt idx="9">
                  <c:v>GA ELA 2010</c:v>
                </c:pt>
                <c:pt idx="10">
                  <c:v>BES Math 2010</c:v>
                </c:pt>
                <c:pt idx="11">
                  <c:v>GA Math 2010</c:v>
                </c:pt>
              </c:strCache>
            </c:strRef>
          </c:cat>
          <c:val>
            <c:numRef>
              <c:f>'OLD CRCT 3'!$C$19:$N$19</c:f>
              <c:numCache>
                <c:formatCode>General</c:formatCode>
                <c:ptCount val="12"/>
                <c:pt idx="0">
                  <c:v>99</c:v>
                </c:pt>
                <c:pt idx="1">
                  <c:v>95</c:v>
                </c:pt>
                <c:pt idx="2">
                  <c:v>96</c:v>
                </c:pt>
                <c:pt idx="3">
                  <c:v>90</c:v>
                </c:pt>
                <c:pt idx="4">
                  <c:v>98</c:v>
                </c:pt>
                <c:pt idx="5">
                  <c:v>93</c:v>
                </c:pt>
                <c:pt idx="6">
                  <c:v>100</c:v>
                </c:pt>
                <c:pt idx="7">
                  <c:v>96</c:v>
                </c:pt>
                <c:pt idx="8">
                  <c:v>99</c:v>
                </c:pt>
                <c:pt idx="9">
                  <c:v>92</c:v>
                </c:pt>
                <c:pt idx="10">
                  <c:v>98</c:v>
                </c:pt>
                <c:pt idx="11">
                  <c:v>92</c:v>
                </c:pt>
              </c:numCache>
            </c:numRef>
          </c:val>
        </c:ser>
        <c:dLbls>
          <c:dLblPos val="outEnd"/>
          <c:showLegendKey val="0"/>
          <c:showVal val="1"/>
          <c:showCatName val="0"/>
          <c:showSerName val="0"/>
          <c:showPercent val="0"/>
          <c:showBubbleSize val="0"/>
        </c:dLbls>
        <c:gapWidth val="100"/>
        <c:overlap val="-100"/>
        <c:axId val="309444336"/>
        <c:axId val="309444728"/>
      </c:barChart>
      <c:catAx>
        <c:axId val="309444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540000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09444728"/>
        <c:crosses val="autoZero"/>
        <c:auto val="1"/>
        <c:lblAlgn val="ctr"/>
        <c:lblOffset val="100"/>
        <c:noMultiLvlLbl val="0"/>
      </c:catAx>
      <c:valAx>
        <c:axId val="309444728"/>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09444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dirty="0"/>
              <a:t>Buford Elementary</a:t>
            </a:r>
            <a:r>
              <a:rPr lang="en-US" sz="1600" baseline="0" dirty="0"/>
              <a:t> </a:t>
            </a:r>
            <a:r>
              <a:rPr lang="en-US" sz="1600" dirty="0"/>
              <a:t>2012-2015 Kindergarten Proficiencies Overview on the Early Literacy Test</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ELT!$C$2</c:f>
              <c:strCache>
                <c:ptCount val="1"/>
                <c:pt idx="0">
                  <c:v>First Test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ELT!$A$3:$B$14</c:f>
              <c:multiLvlStrCache>
                <c:ptCount val="12"/>
                <c:lvl>
                  <c:pt idx="0">
                    <c:v>% At/Above Benchmark</c:v>
                  </c:pt>
                  <c:pt idx="1">
                    <c:v>% On Watch</c:v>
                  </c:pt>
                  <c:pt idx="2">
                    <c:v>% Intervention</c:v>
                  </c:pt>
                  <c:pt idx="3">
                    <c:v>% Urgent Intervention</c:v>
                  </c:pt>
                  <c:pt idx="4">
                    <c:v>% At/Above Benchmark</c:v>
                  </c:pt>
                  <c:pt idx="5">
                    <c:v>% On Watch</c:v>
                  </c:pt>
                  <c:pt idx="6">
                    <c:v>% Intervention</c:v>
                  </c:pt>
                  <c:pt idx="7">
                    <c:v>% Urgent Intervention</c:v>
                  </c:pt>
                  <c:pt idx="8">
                    <c:v>% At/Above Benchmark</c:v>
                  </c:pt>
                  <c:pt idx="9">
                    <c:v>% On Watch</c:v>
                  </c:pt>
                  <c:pt idx="10">
                    <c:v>% Intervention</c:v>
                  </c:pt>
                  <c:pt idx="11">
                    <c:v>% Urgent Intervention</c:v>
                  </c:pt>
                </c:lvl>
                <c:lvl>
                  <c:pt idx="0">
                    <c:v>2012-2013</c:v>
                  </c:pt>
                  <c:pt idx="1">
                    <c:v>2012-2013</c:v>
                  </c:pt>
                  <c:pt idx="2">
                    <c:v>2012-2013</c:v>
                  </c:pt>
                  <c:pt idx="3">
                    <c:v>2012-2013</c:v>
                  </c:pt>
                  <c:pt idx="4">
                    <c:v>2013-2014</c:v>
                  </c:pt>
                  <c:pt idx="5">
                    <c:v>2013-2014</c:v>
                  </c:pt>
                  <c:pt idx="6">
                    <c:v>2013-2014</c:v>
                  </c:pt>
                  <c:pt idx="7">
                    <c:v>2013-2014</c:v>
                  </c:pt>
                  <c:pt idx="8">
                    <c:v>2014-2015</c:v>
                  </c:pt>
                  <c:pt idx="9">
                    <c:v>2014-2015</c:v>
                  </c:pt>
                  <c:pt idx="10">
                    <c:v>2014-2015</c:v>
                  </c:pt>
                  <c:pt idx="11">
                    <c:v>2014-2015</c:v>
                  </c:pt>
                </c:lvl>
              </c:multiLvlStrCache>
            </c:multiLvlStrRef>
          </c:cat>
          <c:val>
            <c:numRef>
              <c:f>ELT!$C$3:$C$14</c:f>
              <c:numCache>
                <c:formatCode>General</c:formatCode>
                <c:ptCount val="12"/>
                <c:pt idx="0">
                  <c:v>80</c:v>
                </c:pt>
                <c:pt idx="1">
                  <c:v>7</c:v>
                </c:pt>
                <c:pt idx="2">
                  <c:v>9</c:v>
                </c:pt>
                <c:pt idx="3">
                  <c:v>4</c:v>
                </c:pt>
                <c:pt idx="4">
                  <c:v>75</c:v>
                </c:pt>
                <c:pt idx="5">
                  <c:v>7</c:v>
                </c:pt>
                <c:pt idx="6">
                  <c:v>14</c:v>
                </c:pt>
                <c:pt idx="7">
                  <c:v>4</c:v>
                </c:pt>
                <c:pt idx="8">
                  <c:v>73</c:v>
                </c:pt>
                <c:pt idx="9">
                  <c:v>12</c:v>
                </c:pt>
                <c:pt idx="10">
                  <c:v>9</c:v>
                </c:pt>
                <c:pt idx="11">
                  <c:v>6</c:v>
                </c:pt>
              </c:numCache>
            </c:numRef>
          </c:val>
        </c:ser>
        <c:ser>
          <c:idx val="1"/>
          <c:order val="1"/>
          <c:tx>
            <c:strRef>
              <c:f>ELT!$D$2</c:f>
              <c:strCache>
                <c:ptCount val="1"/>
                <c:pt idx="0">
                  <c:v>End 1st QTR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ELT!$A$3:$B$14</c:f>
              <c:multiLvlStrCache>
                <c:ptCount val="12"/>
                <c:lvl>
                  <c:pt idx="0">
                    <c:v>% At/Above Benchmark</c:v>
                  </c:pt>
                  <c:pt idx="1">
                    <c:v>% On Watch</c:v>
                  </c:pt>
                  <c:pt idx="2">
                    <c:v>% Intervention</c:v>
                  </c:pt>
                  <c:pt idx="3">
                    <c:v>% Urgent Intervention</c:v>
                  </c:pt>
                  <c:pt idx="4">
                    <c:v>% At/Above Benchmark</c:v>
                  </c:pt>
                  <c:pt idx="5">
                    <c:v>% On Watch</c:v>
                  </c:pt>
                  <c:pt idx="6">
                    <c:v>% Intervention</c:v>
                  </c:pt>
                  <c:pt idx="7">
                    <c:v>% Urgent Intervention</c:v>
                  </c:pt>
                  <c:pt idx="8">
                    <c:v>% At/Above Benchmark</c:v>
                  </c:pt>
                  <c:pt idx="9">
                    <c:v>% On Watch</c:v>
                  </c:pt>
                  <c:pt idx="10">
                    <c:v>% Intervention</c:v>
                  </c:pt>
                  <c:pt idx="11">
                    <c:v>% Urgent Intervention</c:v>
                  </c:pt>
                </c:lvl>
                <c:lvl>
                  <c:pt idx="0">
                    <c:v>2012-2013</c:v>
                  </c:pt>
                  <c:pt idx="1">
                    <c:v>2012-2013</c:v>
                  </c:pt>
                  <c:pt idx="2">
                    <c:v>2012-2013</c:v>
                  </c:pt>
                  <c:pt idx="3">
                    <c:v>2012-2013</c:v>
                  </c:pt>
                  <c:pt idx="4">
                    <c:v>2013-2014</c:v>
                  </c:pt>
                  <c:pt idx="5">
                    <c:v>2013-2014</c:v>
                  </c:pt>
                  <c:pt idx="6">
                    <c:v>2013-2014</c:v>
                  </c:pt>
                  <c:pt idx="7">
                    <c:v>2013-2014</c:v>
                  </c:pt>
                  <c:pt idx="8">
                    <c:v>2014-2015</c:v>
                  </c:pt>
                  <c:pt idx="9">
                    <c:v>2014-2015</c:v>
                  </c:pt>
                  <c:pt idx="10">
                    <c:v>2014-2015</c:v>
                  </c:pt>
                  <c:pt idx="11">
                    <c:v>2014-2015</c:v>
                  </c:pt>
                </c:lvl>
              </c:multiLvlStrCache>
            </c:multiLvlStrRef>
          </c:cat>
          <c:val>
            <c:numRef>
              <c:f>ELT!$D$3:$D$14</c:f>
              <c:numCache>
                <c:formatCode>General</c:formatCode>
                <c:ptCount val="12"/>
                <c:pt idx="0">
                  <c:v>86</c:v>
                </c:pt>
                <c:pt idx="1">
                  <c:v>6</c:v>
                </c:pt>
                <c:pt idx="2">
                  <c:v>7</c:v>
                </c:pt>
                <c:pt idx="3">
                  <c:v>2</c:v>
                </c:pt>
                <c:pt idx="4">
                  <c:v>88</c:v>
                </c:pt>
                <c:pt idx="5">
                  <c:v>6</c:v>
                </c:pt>
                <c:pt idx="6">
                  <c:v>4</c:v>
                </c:pt>
                <c:pt idx="7">
                  <c:v>2</c:v>
                </c:pt>
                <c:pt idx="8">
                  <c:v>84</c:v>
                </c:pt>
                <c:pt idx="9">
                  <c:v>7</c:v>
                </c:pt>
                <c:pt idx="10">
                  <c:v>6</c:v>
                </c:pt>
                <c:pt idx="11">
                  <c:v>3</c:v>
                </c:pt>
              </c:numCache>
            </c:numRef>
          </c:val>
        </c:ser>
        <c:ser>
          <c:idx val="2"/>
          <c:order val="2"/>
          <c:tx>
            <c:strRef>
              <c:f>ELT!$E$2</c:f>
              <c:strCache>
                <c:ptCount val="1"/>
                <c:pt idx="0">
                  <c:v>End 2nd QTR</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ELT!$A$3:$B$14</c:f>
              <c:multiLvlStrCache>
                <c:ptCount val="12"/>
                <c:lvl>
                  <c:pt idx="0">
                    <c:v>% At/Above Benchmark</c:v>
                  </c:pt>
                  <c:pt idx="1">
                    <c:v>% On Watch</c:v>
                  </c:pt>
                  <c:pt idx="2">
                    <c:v>% Intervention</c:v>
                  </c:pt>
                  <c:pt idx="3">
                    <c:v>% Urgent Intervention</c:v>
                  </c:pt>
                  <c:pt idx="4">
                    <c:v>% At/Above Benchmark</c:v>
                  </c:pt>
                  <c:pt idx="5">
                    <c:v>% On Watch</c:v>
                  </c:pt>
                  <c:pt idx="6">
                    <c:v>% Intervention</c:v>
                  </c:pt>
                  <c:pt idx="7">
                    <c:v>% Urgent Intervention</c:v>
                  </c:pt>
                  <c:pt idx="8">
                    <c:v>% At/Above Benchmark</c:v>
                  </c:pt>
                  <c:pt idx="9">
                    <c:v>% On Watch</c:v>
                  </c:pt>
                  <c:pt idx="10">
                    <c:v>% Intervention</c:v>
                  </c:pt>
                  <c:pt idx="11">
                    <c:v>% Urgent Intervention</c:v>
                  </c:pt>
                </c:lvl>
                <c:lvl>
                  <c:pt idx="0">
                    <c:v>2012-2013</c:v>
                  </c:pt>
                  <c:pt idx="1">
                    <c:v>2012-2013</c:v>
                  </c:pt>
                  <c:pt idx="2">
                    <c:v>2012-2013</c:v>
                  </c:pt>
                  <c:pt idx="3">
                    <c:v>2012-2013</c:v>
                  </c:pt>
                  <c:pt idx="4">
                    <c:v>2013-2014</c:v>
                  </c:pt>
                  <c:pt idx="5">
                    <c:v>2013-2014</c:v>
                  </c:pt>
                  <c:pt idx="6">
                    <c:v>2013-2014</c:v>
                  </c:pt>
                  <c:pt idx="7">
                    <c:v>2013-2014</c:v>
                  </c:pt>
                  <c:pt idx="8">
                    <c:v>2014-2015</c:v>
                  </c:pt>
                  <c:pt idx="9">
                    <c:v>2014-2015</c:v>
                  </c:pt>
                  <c:pt idx="10">
                    <c:v>2014-2015</c:v>
                  </c:pt>
                  <c:pt idx="11">
                    <c:v>2014-2015</c:v>
                  </c:pt>
                </c:lvl>
              </c:multiLvlStrCache>
            </c:multiLvlStrRef>
          </c:cat>
          <c:val>
            <c:numRef>
              <c:f>ELT!$E$3:$E$14</c:f>
              <c:numCache>
                <c:formatCode>General</c:formatCode>
                <c:ptCount val="12"/>
                <c:pt idx="0">
                  <c:v>94</c:v>
                </c:pt>
                <c:pt idx="1">
                  <c:v>3</c:v>
                </c:pt>
                <c:pt idx="2">
                  <c:v>2</c:v>
                </c:pt>
                <c:pt idx="3">
                  <c:v>1</c:v>
                </c:pt>
                <c:pt idx="4">
                  <c:v>93</c:v>
                </c:pt>
                <c:pt idx="5">
                  <c:v>3</c:v>
                </c:pt>
                <c:pt idx="6">
                  <c:v>3</c:v>
                </c:pt>
                <c:pt idx="7">
                  <c:v>1</c:v>
                </c:pt>
                <c:pt idx="8">
                  <c:v>92</c:v>
                </c:pt>
                <c:pt idx="9">
                  <c:v>3</c:v>
                </c:pt>
                <c:pt idx="10">
                  <c:v>4</c:v>
                </c:pt>
                <c:pt idx="11">
                  <c:v>1</c:v>
                </c:pt>
              </c:numCache>
            </c:numRef>
          </c:val>
        </c:ser>
        <c:ser>
          <c:idx val="3"/>
          <c:order val="3"/>
          <c:tx>
            <c:strRef>
              <c:f>ELT!$F$2</c:f>
              <c:strCache>
                <c:ptCount val="1"/>
                <c:pt idx="0">
                  <c:v>End 3rd QTR</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ELT!$A$3:$B$14</c:f>
              <c:multiLvlStrCache>
                <c:ptCount val="12"/>
                <c:lvl>
                  <c:pt idx="0">
                    <c:v>% At/Above Benchmark</c:v>
                  </c:pt>
                  <c:pt idx="1">
                    <c:v>% On Watch</c:v>
                  </c:pt>
                  <c:pt idx="2">
                    <c:v>% Intervention</c:v>
                  </c:pt>
                  <c:pt idx="3">
                    <c:v>% Urgent Intervention</c:v>
                  </c:pt>
                  <c:pt idx="4">
                    <c:v>% At/Above Benchmark</c:v>
                  </c:pt>
                  <c:pt idx="5">
                    <c:v>% On Watch</c:v>
                  </c:pt>
                  <c:pt idx="6">
                    <c:v>% Intervention</c:v>
                  </c:pt>
                  <c:pt idx="7">
                    <c:v>% Urgent Intervention</c:v>
                  </c:pt>
                  <c:pt idx="8">
                    <c:v>% At/Above Benchmark</c:v>
                  </c:pt>
                  <c:pt idx="9">
                    <c:v>% On Watch</c:v>
                  </c:pt>
                  <c:pt idx="10">
                    <c:v>% Intervention</c:v>
                  </c:pt>
                  <c:pt idx="11">
                    <c:v>% Urgent Intervention</c:v>
                  </c:pt>
                </c:lvl>
                <c:lvl>
                  <c:pt idx="0">
                    <c:v>2012-2013</c:v>
                  </c:pt>
                  <c:pt idx="1">
                    <c:v>2012-2013</c:v>
                  </c:pt>
                  <c:pt idx="2">
                    <c:v>2012-2013</c:v>
                  </c:pt>
                  <c:pt idx="3">
                    <c:v>2012-2013</c:v>
                  </c:pt>
                  <c:pt idx="4">
                    <c:v>2013-2014</c:v>
                  </c:pt>
                  <c:pt idx="5">
                    <c:v>2013-2014</c:v>
                  </c:pt>
                  <c:pt idx="6">
                    <c:v>2013-2014</c:v>
                  </c:pt>
                  <c:pt idx="7">
                    <c:v>2013-2014</c:v>
                  </c:pt>
                  <c:pt idx="8">
                    <c:v>2014-2015</c:v>
                  </c:pt>
                  <c:pt idx="9">
                    <c:v>2014-2015</c:v>
                  </c:pt>
                  <c:pt idx="10">
                    <c:v>2014-2015</c:v>
                  </c:pt>
                  <c:pt idx="11">
                    <c:v>2014-2015</c:v>
                  </c:pt>
                </c:lvl>
              </c:multiLvlStrCache>
            </c:multiLvlStrRef>
          </c:cat>
          <c:val>
            <c:numRef>
              <c:f>ELT!$F$3:$F$14</c:f>
              <c:numCache>
                <c:formatCode>General</c:formatCode>
                <c:ptCount val="12"/>
                <c:pt idx="0">
                  <c:v>93</c:v>
                </c:pt>
                <c:pt idx="1">
                  <c:v>4</c:v>
                </c:pt>
                <c:pt idx="2">
                  <c:v>2</c:v>
                </c:pt>
                <c:pt idx="3">
                  <c:v>1</c:v>
                </c:pt>
                <c:pt idx="4">
                  <c:v>95</c:v>
                </c:pt>
                <c:pt idx="5">
                  <c:v>3</c:v>
                </c:pt>
                <c:pt idx="6">
                  <c:v>2</c:v>
                </c:pt>
                <c:pt idx="7">
                  <c:v>0</c:v>
                </c:pt>
                <c:pt idx="8">
                  <c:v>96</c:v>
                </c:pt>
                <c:pt idx="9">
                  <c:v>3</c:v>
                </c:pt>
                <c:pt idx="10">
                  <c:v>1</c:v>
                </c:pt>
                <c:pt idx="11">
                  <c:v>1</c:v>
                </c:pt>
              </c:numCache>
            </c:numRef>
          </c:val>
        </c:ser>
        <c:ser>
          <c:idx val="4"/>
          <c:order val="4"/>
          <c:tx>
            <c:strRef>
              <c:f>ELT!$G$2</c:f>
              <c:strCache>
                <c:ptCount val="1"/>
                <c:pt idx="0">
                  <c:v>End 4th QTR</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ELT!$A$3:$B$14</c:f>
              <c:multiLvlStrCache>
                <c:ptCount val="12"/>
                <c:lvl>
                  <c:pt idx="0">
                    <c:v>% At/Above Benchmark</c:v>
                  </c:pt>
                  <c:pt idx="1">
                    <c:v>% On Watch</c:v>
                  </c:pt>
                  <c:pt idx="2">
                    <c:v>% Intervention</c:v>
                  </c:pt>
                  <c:pt idx="3">
                    <c:v>% Urgent Intervention</c:v>
                  </c:pt>
                  <c:pt idx="4">
                    <c:v>% At/Above Benchmark</c:v>
                  </c:pt>
                  <c:pt idx="5">
                    <c:v>% On Watch</c:v>
                  </c:pt>
                  <c:pt idx="6">
                    <c:v>% Intervention</c:v>
                  </c:pt>
                  <c:pt idx="7">
                    <c:v>% Urgent Intervention</c:v>
                  </c:pt>
                  <c:pt idx="8">
                    <c:v>% At/Above Benchmark</c:v>
                  </c:pt>
                  <c:pt idx="9">
                    <c:v>% On Watch</c:v>
                  </c:pt>
                  <c:pt idx="10">
                    <c:v>% Intervention</c:v>
                  </c:pt>
                  <c:pt idx="11">
                    <c:v>% Urgent Intervention</c:v>
                  </c:pt>
                </c:lvl>
                <c:lvl>
                  <c:pt idx="0">
                    <c:v>2012-2013</c:v>
                  </c:pt>
                  <c:pt idx="1">
                    <c:v>2012-2013</c:v>
                  </c:pt>
                  <c:pt idx="2">
                    <c:v>2012-2013</c:v>
                  </c:pt>
                  <c:pt idx="3">
                    <c:v>2012-2013</c:v>
                  </c:pt>
                  <c:pt idx="4">
                    <c:v>2013-2014</c:v>
                  </c:pt>
                  <c:pt idx="5">
                    <c:v>2013-2014</c:v>
                  </c:pt>
                  <c:pt idx="6">
                    <c:v>2013-2014</c:v>
                  </c:pt>
                  <c:pt idx="7">
                    <c:v>2013-2014</c:v>
                  </c:pt>
                  <c:pt idx="8">
                    <c:v>2014-2015</c:v>
                  </c:pt>
                  <c:pt idx="9">
                    <c:v>2014-2015</c:v>
                  </c:pt>
                  <c:pt idx="10">
                    <c:v>2014-2015</c:v>
                  </c:pt>
                  <c:pt idx="11">
                    <c:v>2014-2015</c:v>
                  </c:pt>
                </c:lvl>
              </c:multiLvlStrCache>
            </c:multiLvlStrRef>
          </c:cat>
          <c:val>
            <c:numRef>
              <c:f>ELT!$G$3:$G$14</c:f>
              <c:numCache>
                <c:formatCode>General</c:formatCode>
                <c:ptCount val="12"/>
                <c:pt idx="0">
                  <c:v>95</c:v>
                </c:pt>
                <c:pt idx="1">
                  <c:v>3</c:v>
                </c:pt>
                <c:pt idx="2">
                  <c:v>2</c:v>
                </c:pt>
                <c:pt idx="3">
                  <c:v>1</c:v>
                </c:pt>
                <c:pt idx="4">
                  <c:v>95</c:v>
                </c:pt>
                <c:pt idx="5">
                  <c:v>2</c:v>
                </c:pt>
                <c:pt idx="6">
                  <c:v>2</c:v>
                </c:pt>
                <c:pt idx="7">
                  <c:v>1</c:v>
                </c:pt>
                <c:pt idx="8">
                  <c:v>98</c:v>
                </c:pt>
                <c:pt idx="9">
                  <c:v>1</c:v>
                </c:pt>
                <c:pt idx="10">
                  <c:v>1</c:v>
                </c:pt>
                <c:pt idx="11">
                  <c:v>1</c:v>
                </c:pt>
              </c:numCache>
            </c:numRef>
          </c:val>
        </c:ser>
        <c:dLbls>
          <c:dLblPos val="outEnd"/>
          <c:showLegendKey val="0"/>
          <c:showVal val="1"/>
          <c:showCatName val="0"/>
          <c:showSerName val="0"/>
          <c:showPercent val="0"/>
          <c:showBubbleSize val="0"/>
        </c:dLbls>
        <c:gapWidth val="10"/>
        <c:overlap val="-100"/>
        <c:axId val="243540504"/>
        <c:axId val="243540896"/>
      </c:barChart>
      <c:catAx>
        <c:axId val="243540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43540896"/>
        <c:crosses val="autoZero"/>
        <c:auto val="1"/>
        <c:lblAlgn val="ctr"/>
        <c:lblOffset val="100"/>
        <c:noMultiLvlLbl val="0"/>
      </c:catAx>
      <c:valAx>
        <c:axId val="243540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3540504"/>
        <c:crosses val="autoZero"/>
        <c:crossBetween val="between"/>
        <c:majorUnit val="2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i="0" baseline="0" dirty="0">
                <a:effectLst/>
              </a:rPr>
              <a:t>Buford Elementary 2012-2015 1st Grade Proficiencies Overview on the Star Reading Test</a:t>
            </a:r>
            <a:endParaRPr lang="en-US" sz="1600" dirty="0">
              <a:effectLst/>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'STAR Reading'!$C$2</c:f>
              <c:strCache>
                <c:ptCount val="1"/>
                <c:pt idx="0">
                  <c:v>First Test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'STAR Reading'!$A$3:$B$14</c:f>
              <c:multiLvlStrCache>
                <c:ptCount val="12"/>
                <c:lvl>
                  <c:pt idx="0">
                    <c:v>% At/Above Benchmark</c:v>
                  </c:pt>
                  <c:pt idx="1">
                    <c:v>% On Watch</c:v>
                  </c:pt>
                  <c:pt idx="2">
                    <c:v>% Intervention</c:v>
                  </c:pt>
                  <c:pt idx="3">
                    <c:v>% Urgent Intervention</c:v>
                  </c:pt>
                  <c:pt idx="4">
                    <c:v>% At/Above Benchmark</c:v>
                  </c:pt>
                  <c:pt idx="5">
                    <c:v>% On Watch</c:v>
                  </c:pt>
                  <c:pt idx="6">
                    <c:v>% Intervention</c:v>
                  </c:pt>
                  <c:pt idx="7">
                    <c:v>% Urgent Intervention</c:v>
                  </c:pt>
                  <c:pt idx="8">
                    <c:v>% At/Above Benchmark</c:v>
                  </c:pt>
                  <c:pt idx="9">
                    <c:v>% On Watch</c:v>
                  </c:pt>
                  <c:pt idx="10">
                    <c:v>% Intervention</c:v>
                  </c:pt>
                  <c:pt idx="11">
                    <c:v>% Urgent Intervention</c:v>
                  </c:pt>
                </c:lvl>
                <c:lvl>
                  <c:pt idx="0">
                    <c:v>2012-2013</c:v>
                  </c:pt>
                  <c:pt idx="1">
                    <c:v>2012-2013</c:v>
                  </c:pt>
                  <c:pt idx="2">
                    <c:v>2012-2013</c:v>
                  </c:pt>
                  <c:pt idx="3">
                    <c:v>2012-2013</c:v>
                  </c:pt>
                  <c:pt idx="4">
                    <c:v>2013-2014</c:v>
                  </c:pt>
                  <c:pt idx="5">
                    <c:v>2013-2014</c:v>
                  </c:pt>
                  <c:pt idx="6">
                    <c:v>2013-2014</c:v>
                  </c:pt>
                  <c:pt idx="7">
                    <c:v>2013-2014</c:v>
                  </c:pt>
                  <c:pt idx="8">
                    <c:v>2014-2015</c:v>
                  </c:pt>
                  <c:pt idx="9">
                    <c:v>2014-2015</c:v>
                  </c:pt>
                  <c:pt idx="10">
                    <c:v>2014-2015</c:v>
                  </c:pt>
                  <c:pt idx="11">
                    <c:v>2014-2015</c:v>
                  </c:pt>
                </c:lvl>
              </c:multiLvlStrCache>
            </c:multiLvlStrRef>
          </c:cat>
          <c:val>
            <c:numRef>
              <c:f>'STAR Reading'!$C$3:$C$14</c:f>
              <c:numCache>
                <c:formatCode>General</c:formatCode>
                <c:ptCount val="12"/>
                <c:pt idx="0">
                  <c:v>70</c:v>
                </c:pt>
                <c:pt idx="1">
                  <c:v>16</c:v>
                </c:pt>
                <c:pt idx="2">
                  <c:v>11</c:v>
                </c:pt>
                <c:pt idx="3">
                  <c:v>3</c:v>
                </c:pt>
                <c:pt idx="4">
                  <c:v>62</c:v>
                </c:pt>
                <c:pt idx="5">
                  <c:v>16</c:v>
                </c:pt>
                <c:pt idx="6">
                  <c:v>13</c:v>
                </c:pt>
                <c:pt idx="7">
                  <c:v>9</c:v>
                </c:pt>
                <c:pt idx="8">
                  <c:v>68</c:v>
                </c:pt>
                <c:pt idx="9">
                  <c:v>11</c:v>
                </c:pt>
                <c:pt idx="10">
                  <c:v>10</c:v>
                </c:pt>
                <c:pt idx="11">
                  <c:v>11</c:v>
                </c:pt>
              </c:numCache>
            </c:numRef>
          </c:val>
        </c:ser>
        <c:ser>
          <c:idx val="1"/>
          <c:order val="1"/>
          <c:tx>
            <c:strRef>
              <c:f>'STAR Reading'!$D$2</c:f>
              <c:strCache>
                <c:ptCount val="1"/>
                <c:pt idx="0">
                  <c:v>End 1st QTR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'STAR Reading'!$A$3:$B$14</c:f>
              <c:multiLvlStrCache>
                <c:ptCount val="12"/>
                <c:lvl>
                  <c:pt idx="0">
                    <c:v>% At/Above Benchmark</c:v>
                  </c:pt>
                  <c:pt idx="1">
                    <c:v>% On Watch</c:v>
                  </c:pt>
                  <c:pt idx="2">
                    <c:v>% Intervention</c:v>
                  </c:pt>
                  <c:pt idx="3">
                    <c:v>% Urgent Intervention</c:v>
                  </c:pt>
                  <c:pt idx="4">
                    <c:v>% At/Above Benchmark</c:v>
                  </c:pt>
                  <c:pt idx="5">
                    <c:v>% On Watch</c:v>
                  </c:pt>
                  <c:pt idx="6">
                    <c:v>% Intervention</c:v>
                  </c:pt>
                  <c:pt idx="7">
                    <c:v>% Urgent Intervention</c:v>
                  </c:pt>
                  <c:pt idx="8">
                    <c:v>% At/Above Benchmark</c:v>
                  </c:pt>
                  <c:pt idx="9">
                    <c:v>% On Watch</c:v>
                  </c:pt>
                  <c:pt idx="10">
                    <c:v>% Intervention</c:v>
                  </c:pt>
                  <c:pt idx="11">
                    <c:v>% Urgent Intervention</c:v>
                  </c:pt>
                </c:lvl>
                <c:lvl>
                  <c:pt idx="0">
                    <c:v>2012-2013</c:v>
                  </c:pt>
                  <c:pt idx="1">
                    <c:v>2012-2013</c:v>
                  </c:pt>
                  <c:pt idx="2">
                    <c:v>2012-2013</c:v>
                  </c:pt>
                  <c:pt idx="3">
                    <c:v>2012-2013</c:v>
                  </c:pt>
                  <c:pt idx="4">
                    <c:v>2013-2014</c:v>
                  </c:pt>
                  <c:pt idx="5">
                    <c:v>2013-2014</c:v>
                  </c:pt>
                  <c:pt idx="6">
                    <c:v>2013-2014</c:v>
                  </c:pt>
                  <c:pt idx="7">
                    <c:v>2013-2014</c:v>
                  </c:pt>
                  <c:pt idx="8">
                    <c:v>2014-2015</c:v>
                  </c:pt>
                  <c:pt idx="9">
                    <c:v>2014-2015</c:v>
                  </c:pt>
                  <c:pt idx="10">
                    <c:v>2014-2015</c:v>
                  </c:pt>
                  <c:pt idx="11">
                    <c:v>2014-2015</c:v>
                  </c:pt>
                </c:lvl>
              </c:multiLvlStrCache>
            </c:multiLvlStrRef>
          </c:cat>
          <c:val>
            <c:numRef>
              <c:f>'STAR Reading'!$D$3:$D$14</c:f>
              <c:numCache>
                <c:formatCode>General</c:formatCode>
                <c:ptCount val="12"/>
                <c:pt idx="0">
                  <c:v>77</c:v>
                </c:pt>
                <c:pt idx="1">
                  <c:v>14</c:v>
                </c:pt>
                <c:pt idx="2">
                  <c:v>8</c:v>
                </c:pt>
                <c:pt idx="3">
                  <c:v>2</c:v>
                </c:pt>
                <c:pt idx="4">
                  <c:v>79</c:v>
                </c:pt>
                <c:pt idx="5">
                  <c:v>11</c:v>
                </c:pt>
                <c:pt idx="6">
                  <c:v>7</c:v>
                </c:pt>
                <c:pt idx="7">
                  <c:v>3</c:v>
                </c:pt>
                <c:pt idx="8">
                  <c:v>79</c:v>
                </c:pt>
                <c:pt idx="9">
                  <c:v>9</c:v>
                </c:pt>
                <c:pt idx="10">
                  <c:v>8</c:v>
                </c:pt>
                <c:pt idx="11">
                  <c:v>4</c:v>
                </c:pt>
              </c:numCache>
            </c:numRef>
          </c:val>
        </c:ser>
        <c:ser>
          <c:idx val="2"/>
          <c:order val="2"/>
          <c:tx>
            <c:strRef>
              <c:f>'STAR Reading'!$E$2</c:f>
              <c:strCache>
                <c:ptCount val="1"/>
                <c:pt idx="0">
                  <c:v>End 2nd QTR</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'STAR Reading'!$A$3:$B$14</c:f>
              <c:multiLvlStrCache>
                <c:ptCount val="12"/>
                <c:lvl>
                  <c:pt idx="0">
                    <c:v>% At/Above Benchmark</c:v>
                  </c:pt>
                  <c:pt idx="1">
                    <c:v>% On Watch</c:v>
                  </c:pt>
                  <c:pt idx="2">
                    <c:v>% Intervention</c:v>
                  </c:pt>
                  <c:pt idx="3">
                    <c:v>% Urgent Intervention</c:v>
                  </c:pt>
                  <c:pt idx="4">
                    <c:v>% At/Above Benchmark</c:v>
                  </c:pt>
                  <c:pt idx="5">
                    <c:v>% On Watch</c:v>
                  </c:pt>
                  <c:pt idx="6">
                    <c:v>% Intervention</c:v>
                  </c:pt>
                  <c:pt idx="7">
                    <c:v>% Urgent Intervention</c:v>
                  </c:pt>
                  <c:pt idx="8">
                    <c:v>% At/Above Benchmark</c:v>
                  </c:pt>
                  <c:pt idx="9">
                    <c:v>% On Watch</c:v>
                  </c:pt>
                  <c:pt idx="10">
                    <c:v>% Intervention</c:v>
                  </c:pt>
                  <c:pt idx="11">
                    <c:v>% Urgent Intervention</c:v>
                  </c:pt>
                </c:lvl>
                <c:lvl>
                  <c:pt idx="0">
                    <c:v>2012-2013</c:v>
                  </c:pt>
                  <c:pt idx="1">
                    <c:v>2012-2013</c:v>
                  </c:pt>
                  <c:pt idx="2">
                    <c:v>2012-2013</c:v>
                  </c:pt>
                  <c:pt idx="3">
                    <c:v>2012-2013</c:v>
                  </c:pt>
                  <c:pt idx="4">
                    <c:v>2013-2014</c:v>
                  </c:pt>
                  <c:pt idx="5">
                    <c:v>2013-2014</c:v>
                  </c:pt>
                  <c:pt idx="6">
                    <c:v>2013-2014</c:v>
                  </c:pt>
                  <c:pt idx="7">
                    <c:v>2013-2014</c:v>
                  </c:pt>
                  <c:pt idx="8">
                    <c:v>2014-2015</c:v>
                  </c:pt>
                  <c:pt idx="9">
                    <c:v>2014-2015</c:v>
                  </c:pt>
                  <c:pt idx="10">
                    <c:v>2014-2015</c:v>
                  </c:pt>
                  <c:pt idx="11">
                    <c:v>2014-2015</c:v>
                  </c:pt>
                </c:lvl>
              </c:multiLvlStrCache>
            </c:multiLvlStrRef>
          </c:cat>
          <c:val>
            <c:numRef>
              <c:f>'STAR Reading'!$E$3:$E$14</c:f>
              <c:numCache>
                <c:formatCode>General</c:formatCode>
                <c:ptCount val="12"/>
                <c:pt idx="0">
                  <c:v>83</c:v>
                </c:pt>
                <c:pt idx="1">
                  <c:v>11</c:v>
                </c:pt>
                <c:pt idx="2">
                  <c:v>5</c:v>
                </c:pt>
                <c:pt idx="3">
                  <c:v>1</c:v>
                </c:pt>
                <c:pt idx="4">
                  <c:v>83</c:v>
                </c:pt>
                <c:pt idx="5">
                  <c:v>7</c:v>
                </c:pt>
                <c:pt idx="6">
                  <c:v>6</c:v>
                </c:pt>
                <c:pt idx="7">
                  <c:v>4</c:v>
                </c:pt>
                <c:pt idx="8">
                  <c:v>82</c:v>
                </c:pt>
                <c:pt idx="9">
                  <c:v>6</c:v>
                </c:pt>
                <c:pt idx="10">
                  <c:v>7</c:v>
                </c:pt>
                <c:pt idx="11">
                  <c:v>5</c:v>
                </c:pt>
              </c:numCache>
            </c:numRef>
          </c:val>
        </c:ser>
        <c:ser>
          <c:idx val="3"/>
          <c:order val="3"/>
          <c:tx>
            <c:strRef>
              <c:f>'STAR Reading'!$F$2</c:f>
              <c:strCache>
                <c:ptCount val="1"/>
                <c:pt idx="0">
                  <c:v>End 3rd QTR</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'STAR Reading'!$A$3:$B$14</c:f>
              <c:multiLvlStrCache>
                <c:ptCount val="12"/>
                <c:lvl>
                  <c:pt idx="0">
                    <c:v>% At/Above Benchmark</c:v>
                  </c:pt>
                  <c:pt idx="1">
                    <c:v>% On Watch</c:v>
                  </c:pt>
                  <c:pt idx="2">
                    <c:v>% Intervention</c:v>
                  </c:pt>
                  <c:pt idx="3">
                    <c:v>% Urgent Intervention</c:v>
                  </c:pt>
                  <c:pt idx="4">
                    <c:v>% At/Above Benchmark</c:v>
                  </c:pt>
                  <c:pt idx="5">
                    <c:v>% On Watch</c:v>
                  </c:pt>
                  <c:pt idx="6">
                    <c:v>% Intervention</c:v>
                  </c:pt>
                  <c:pt idx="7">
                    <c:v>% Urgent Intervention</c:v>
                  </c:pt>
                  <c:pt idx="8">
                    <c:v>% At/Above Benchmark</c:v>
                  </c:pt>
                  <c:pt idx="9">
                    <c:v>% On Watch</c:v>
                  </c:pt>
                  <c:pt idx="10">
                    <c:v>% Intervention</c:v>
                  </c:pt>
                  <c:pt idx="11">
                    <c:v>% Urgent Intervention</c:v>
                  </c:pt>
                </c:lvl>
                <c:lvl>
                  <c:pt idx="0">
                    <c:v>2012-2013</c:v>
                  </c:pt>
                  <c:pt idx="1">
                    <c:v>2012-2013</c:v>
                  </c:pt>
                  <c:pt idx="2">
                    <c:v>2012-2013</c:v>
                  </c:pt>
                  <c:pt idx="3">
                    <c:v>2012-2013</c:v>
                  </c:pt>
                  <c:pt idx="4">
                    <c:v>2013-2014</c:v>
                  </c:pt>
                  <c:pt idx="5">
                    <c:v>2013-2014</c:v>
                  </c:pt>
                  <c:pt idx="6">
                    <c:v>2013-2014</c:v>
                  </c:pt>
                  <c:pt idx="7">
                    <c:v>2013-2014</c:v>
                  </c:pt>
                  <c:pt idx="8">
                    <c:v>2014-2015</c:v>
                  </c:pt>
                  <c:pt idx="9">
                    <c:v>2014-2015</c:v>
                  </c:pt>
                  <c:pt idx="10">
                    <c:v>2014-2015</c:v>
                  </c:pt>
                  <c:pt idx="11">
                    <c:v>2014-2015</c:v>
                  </c:pt>
                </c:lvl>
              </c:multiLvlStrCache>
            </c:multiLvlStrRef>
          </c:cat>
          <c:val>
            <c:numRef>
              <c:f>'STAR Reading'!$F$3:$F$14</c:f>
              <c:numCache>
                <c:formatCode>General</c:formatCode>
                <c:ptCount val="12"/>
                <c:pt idx="0">
                  <c:v>81</c:v>
                </c:pt>
                <c:pt idx="1">
                  <c:v>9</c:v>
                </c:pt>
                <c:pt idx="2">
                  <c:v>6</c:v>
                </c:pt>
                <c:pt idx="3">
                  <c:v>5</c:v>
                </c:pt>
                <c:pt idx="4">
                  <c:v>81</c:v>
                </c:pt>
                <c:pt idx="5">
                  <c:v>7</c:v>
                </c:pt>
                <c:pt idx="6">
                  <c:v>6</c:v>
                </c:pt>
                <c:pt idx="7">
                  <c:v>6</c:v>
                </c:pt>
                <c:pt idx="8">
                  <c:v>78</c:v>
                </c:pt>
                <c:pt idx="9">
                  <c:v>7</c:v>
                </c:pt>
                <c:pt idx="10">
                  <c:v>8</c:v>
                </c:pt>
                <c:pt idx="11">
                  <c:v>8</c:v>
                </c:pt>
              </c:numCache>
            </c:numRef>
          </c:val>
        </c:ser>
        <c:ser>
          <c:idx val="4"/>
          <c:order val="4"/>
          <c:tx>
            <c:strRef>
              <c:f>'STAR Reading'!$G$2</c:f>
              <c:strCache>
                <c:ptCount val="1"/>
                <c:pt idx="0">
                  <c:v>End 4th QTR</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'STAR Reading'!$A$3:$B$14</c:f>
              <c:multiLvlStrCache>
                <c:ptCount val="12"/>
                <c:lvl>
                  <c:pt idx="0">
                    <c:v>% At/Above Benchmark</c:v>
                  </c:pt>
                  <c:pt idx="1">
                    <c:v>% On Watch</c:v>
                  </c:pt>
                  <c:pt idx="2">
                    <c:v>% Intervention</c:v>
                  </c:pt>
                  <c:pt idx="3">
                    <c:v>% Urgent Intervention</c:v>
                  </c:pt>
                  <c:pt idx="4">
                    <c:v>% At/Above Benchmark</c:v>
                  </c:pt>
                  <c:pt idx="5">
                    <c:v>% On Watch</c:v>
                  </c:pt>
                  <c:pt idx="6">
                    <c:v>% Intervention</c:v>
                  </c:pt>
                  <c:pt idx="7">
                    <c:v>% Urgent Intervention</c:v>
                  </c:pt>
                  <c:pt idx="8">
                    <c:v>% At/Above Benchmark</c:v>
                  </c:pt>
                  <c:pt idx="9">
                    <c:v>% On Watch</c:v>
                  </c:pt>
                  <c:pt idx="10">
                    <c:v>% Intervention</c:v>
                  </c:pt>
                  <c:pt idx="11">
                    <c:v>% Urgent Intervention</c:v>
                  </c:pt>
                </c:lvl>
                <c:lvl>
                  <c:pt idx="0">
                    <c:v>2012-2013</c:v>
                  </c:pt>
                  <c:pt idx="1">
                    <c:v>2012-2013</c:v>
                  </c:pt>
                  <c:pt idx="2">
                    <c:v>2012-2013</c:v>
                  </c:pt>
                  <c:pt idx="3">
                    <c:v>2012-2013</c:v>
                  </c:pt>
                  <c:pt idx="4">
                    <c:v>2013-2014</c:v>
                  </c:pt>
                  <c:pt idx="5">
                    <c:v>2013-2014</c:v>
                  </c:pt>
                  <c:pt idx="6">
                    <c:v>2013-2014</c:v>
                  </c:pt>
                  <c:pt idx="7">
                    <c:v>2013-2014</c:v>
                  </c:pt>
                  <c:pt idx="8">
                    <c:v>2014-2015</c:v>
                  </c:pt>
                  <c:pt idx="9">
                    <c:v>2014-2015</c:v>
                  </c:pt>
                  <c:pt idx="10">
                    <c:v>2014-2015</c:v>
                  </c:pt>
                  <c:pt idx="11">
                    <c:v>2014-2015</c:v>
                  </c:pt>
                </c:lvl>
              </c:multiLvlStrCache>
            </c:multiLvlStrRef>
          </c:cat>
          <c:val>
            <c:numRef>
              <c:f>'STAR Reading'!$G$3:$G$14</c:f>
              <c:numCache>
                <c:formatCode>General</c:formatCode>
                <c:ptCount val="12"/>
                <c:pt idx="0">
                  <c:v>85</c:v>
                </c:pt>
                <c:pt idx="1">
                  <c:v>6</c:v>
                </c:pt>
                <c:pt idx="2">
                  <c:v>6</c:v>
                </c:pt>
                <c:pt idx="3">
                  <c:v>3</c:v>
                </c:pt>
                <c:pt idx="4">
                  <c:v>84</c:v>
                </c:pt>
                <c:pt idx="5">
                  <c:v>6</c:v>
                </c:pt>
                <c:pt idx="6">
                  <c:v>6</c:v>
                </c:pt>
                <c:pt idx="7">
                  <c:v>4</c:v>
                </c:pt>
                <c:pt idx="8">
                  <c:v>84</c:v>
                </c:pt>
                <c:pt idx="9">
                  <c:v>7</c:v>
                </c:pt>
                <c:pt idx="10">
                  <c:v>5</c:v>
                </c:pt>
                <c:pt idx="11">
                  <c:v>5</c:v>
                </c:pt>
              </c:numCache>
            </c:numRef>
          </c:val>
        </c:ser>
        <c:dLbls>
          <c:dLblPos val="outEnd"/>
          <c:showLegendKey val="0"/>
          <c:showVal val="1"/>
          <c:showCatName val="0"/>
          <c:showSerName val="0"/>
          <c:showPercent val="0"/>
          <c:showBubbleSize val="0"/>
        </c:dLbls>
        <c:gapWidth val="100"/>
        <c:overlap val="-100"/>
        <c:axId val="243541680"/>
        <c:axId val="243542072"/>
      </c:barChart>
      <c:catAx>
        <c:axId val="243541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43542072"/>
        <c:crosses val="autoZero"/>
        <c:auto val="1"/>
        <c:lblAlgn val="ctr"/>
        <c:lblOffset val="100"/>
        <c:noMultiLvlLbl val="0"/>
      </c:catAx>
      <c:valAx>
        <c:axId val="243542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3541680"/>
        <c:crosses val="autoZero"/>
        <c:crossBetween val="between"/>
        <c:majorUnit val="2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i="0" baseline="0" dirty="0">
                <a:effectLst/>
              </a:rPr>
              <a:t>Buford Elementary 2012-2015 1st Grade Proficiencies Overview on the </a:t>
            </a:r>
            <a:r>
              <a:rPr lang="en-US" sz="1600" b="1" i="0" baseline="0" dirty="0" smtClean="0">
                <a:effectLst/>
              </a:rPr>
              <a:t>Star Math </a:t>
            </a:r>
            <a:r>
              <a:rPr lang="en-US" sz="1600" b="1" i="0" baseline="0" dirty="0">
                <a:effectLst/>
              </a:rPr>
              <a:t>Test</a:t>
            </a:r>
            <a:endParaRPr lang="en-US" sz="1600" dirty="0">
              <a:effectLst/>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'STAR Math'!$C$2</c:f>
              <c:strCache>
                <c:ptCount val="1"/>
                <c:pt idx="0">
                  <c:v>First Test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'STAR Math'!$A$3:$B$14</c:f>
              <c:multiLvlStrCache>
                <c:ptCount val="12"/>
                <c:lvl>
                  <c:pt idx="0">
                    <c:v>% At/Above Benchmark</c:v>
                  </c:pt>
                  <c:pt idx="1">
                    <c:v>% On Watch</c:v>
                  </c:pt>
                  <c:pt idx="2">
                    <c:v>% Intervention</c:v>
                  </c:pt>
                  <c:pt idx="3">
                    <c:v>% Urgent Intervention</c:v>
                  </c:pt>
                  <c:pt idx="4">
                    <c:v>% At/Above Benchmark</c:v>
                  </c:pt>
                  <c:pt idx="5">
                    <c:v>% On Watch</c:v>
                  </c:pt>
                  <c:pt idx="6">
                    <c:v>% Intervention</c:v>
                  </c:pt>
                  <c:pt idx="7">
                    <c:v>% Urgent Intervention</c:v>
                  </c:pt>
                  <c:pt idx="8">
                    <c:v>% At/Above Benchmark</c:v>
                  </c:pt>
                  <c:pt idx="9">
                    <c:v>% On Watch</c:v>
                  </c:pt>
                  <c:pt idx="10">
                    <c:v>% Intervention</c:v>
                  </c:pt>
                  <c:pt idx="11">
                    <c:v>% Urgent Intervention</c:v>
                  </c:pt>
                </c:lvl>
                <c:lvl>
                  <c:pt idx="0">
                    <c:v>2012-2013</c:v>
                  </c:pt>
                  <c:pt idx="1">
                    <c:v>2012-2013</c:v>
                  </c:pt>
                  <c:pt idx="2">
                    <c:v>2012-2013</c:v>
                  </c:pt>
                  <c:pt idx="3">
                    <c:v>2012-2013</c:v>
                  </c:pt>
                  <c:pt idx="4">
                    <c:v>2013-2014</c:v>
                  </c:pt>
                  <c:pt idx="5">
                    <c:v>2013-2014</c:v>
                  </c:pt>
                  <c:pt idx="6">
                    <c:v>2013-2014</c:v>
                  </c:pt>
                  <c:pt idx="7">
                    <c:v>2013-2014</c:v>
                  </c:pt>
                  <c:pt idx="8">
                    <c:v>2014-2015</c:v>
                  </c:pt>
                  <c:pt idx="9">
                    <c:v>2014-2015</c:v>
                  </c:pt>
                  <c:pt idx="10">
                    <c:v>2014-2015</c:v>
                  </c:pt>
                  <c:pt idx="11">
                    <c:v>2014-2015</c:v>
                  </c:pt>
                </c:lvl>
              </c:multiLvlStrCache>
            </c:multiLvlStrRef>
          </c:cat>
          <c:val>
            <c:numRef>
              <c:f>'STAR Math'!$C$3:$C$14</c:f>
              <c:numCache>
                <c:formatCode>General</c:formatCode>
                <c:ptCount val="12"/>
                <c:pt idx="0">
                  <c:v>89</c:v>
                </c:pt>
                <c:pt idx="1">
                  <c:v>6</c:v>
                </c:pt>
                <c:pt idx="2">
                  <c:v>5</c:v>
                </c:pt>
                <c:pt idx="3">
                  <c:v>1</c:v>
                </c:pt>
                <c:pt idx="4">
                  <c:v>89</c:v>
                </c:pt>
                <c:pt idx="5">
                  <c:v>6</c:v>
                </c:pt>
                <c:pt idx="6">
                  <c:v>4</c:v>
                </c:pt>
                <c:pt idx="7">
                  <c:v>1</c:v>
                </c:pt>
                <c:pt idx="8">
                  <c:v>88</c:v>
                </c:pt>
                <c:pt idx="9">
                  <c:v>6</c:v>
                </c:pt>
                <c:pt idx="10">
                  <c:v>4</c:v>
                </c:pt>
                <c:pt idx="11">
                  <c:v>2</c:v>
                </c:pt>
              </c:numCache>
            </c:numRef>
          </c:val>
        </c:ser>
        <c:ser>
          <c:idx val="1"/>
          <c:order val="1"/>
          <c:tx>
            <c:strRef>
              <c:f>'STAR Math'!$D$2</c:f>
              <c:strCache>
                <c:ptCount val="1"/>
                <c:pt idx="0">
                  <c:v>End 1st QTR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'STAR Math'!$A$3:$B$14</c:f>
              <c:multiLvlStrCache>
                <c:ptCount val="12"/>
                <c:lvl>
                  <c:pt idx="0">
                    <c:v>% At/Above Benchmark</c:v>
                  </c:pt>
                  <c:pt idx="1">
                    <c:v>% On Watch</c:v>
                  </c:pt>
                  <c:pt idx="2">
                    <c:v>% Intervention</c:v>
                  </c:pt>
                  <c:pt idx="3">
                    <c:v>% Urgent Intervention</c:v>
                  </c:pt>
                  <c:pt idx="4">
                    <c:v>% At/Above Benchmark</c:v>
                  </c:pt>
                  <c:pt idx="5">
                    <c:v>% On Watch</c:v>
                  </c:pt>
                  <c:pt idx="6">
                    <c:v>% Intervention</c:v>
                  </c:pt>
                  <c:pt idx="7">
                    <c:v>% Urgent Intervention</c:v>
                  </c:pt>
                  <c:pt idx="8">
                    <c:v>% At/Above Benchmark</c:v>
                  </c:pt>
                  <c:pt idx="9">
                    <c:v>% On Watch</c:v>
                  </c:pt>
                  <c:pt idx="10">
                    <c:v>% Intervention</c:v>
                  </c:pt>
                  <c:pt idx="11">
                    <c:v>% Urgent Intervention</c:v>
                  </c:pt>
                </c:lvl>
                <c:lvl>
                  <c:pt idx="0">
                    <c:v>2012-2013</c:v>
                  </c:pt>
                  <c:pt idx="1">
                    <c:v>2012-2013</c:v>
                  </c:pt>
                  <c:pt idx="2">
                    <c:v>2012-2013</c:v>
                  </c:pt>
                  <c:pt idx="3">
                    <c:v>2012-2013</c:v>
                  </c:pt>
                  <c:pt idx="4">
                    <c:v>2013-2014</c:v>
                  </c:pt>
                  <c:pt idx="5">
                    <c:v>2013-2014</c:v>
                  </c:pt>
                  <c:pt idx="6">
                    <c:v>2013-2014</c:v>
                  </c:pt>
                  <c:pt idx="7">
                    <c:v>2013-2014</c:v>
                  </c:pt>
                  <c:pt idx="8">
                    <c:v>2014-2015</c:v>
                  </c:pt>
                  <c:pt idx="9">
                    <c:v>2014-2015</c:v>
                  </c:pt>
                  <c:pt idx="10">
                    <c:v>2014-2015</c:v>
                  </c:pt>
                  <c:pt idx="11">
                    <c:v>2014-2015</c:v>
                  </c:pt>
                </c:lvl>
              </c:multiLvlStrCache>
            </c:multiLvlStrRef>
          </c:cat>
          <c:val>
            <c:numRef>
              <c:f>'STAR Math'!$D$3:$D$14</c:f>
              <c:numCache>
                <c:formatCode>General</c:formatCode>
                <c:ptCount val="12"/>
                <c:pt idx="0">
                  <c:v>95</c:v>
                </c:pt>
                <c:pt idx="1">
                  <c:v>3</c:v>
                </c:pt>
                <c:pt idx="2">
                  <c:v>1</c:v>
                </c:pt>
                <c:pt idx="3">
                  <c:v>1</c:v>
                </c:pt>
                <c:pt idx="4">
                  <c:v>91</c:v>
                </c:pt>
                <c:pt idx="5">
                  <c:v>5</c:v>
                </c:pt>
                <c:pt idx="6">
                  <c:v>3</c:v>
                </c:pt>
                <c:pt idx="7">
                  <c:v>1</c:v>
                </c:pt>
                <c:pt idx="8">
                  <c:v>91</c:v>
                </c:pt>
                <c:pt idx="9">
                  <c:v>5</c:v>
                </c:pt>
                <c:pt idx="10">
                  <c:v>3</c:v>
                </c:pt>
                <c:pt idx="11">
                  <c:v>1</c:v>
                </c:pt>
              </c:numCache>
            </c:numRef>
          </c:val>
        </c:ser>
        <c:ser>
          <c:idx val="2"/>
          <c:order val="2"/>
          <c:tx>
            <c:strRef>
              <c:f>'STAR Math'!$E$2</c:f>
              <c:strCache>
                <c:ptCount val="1"/>
                <c:pt idx="0">
                  <c:v>End 2nd QTR</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'STAR Math'!$A$3:$B$14</c:f>
              <c:multiLvlStrCache>
                <c:ptCount val="12"/>
                <c:lvl>
                  <c:pt idx="0">
                    <c:v>% At/Above Benchmark</c:v>
                  </c:pt>
                  <c:pt idx="1">
                    <c:v>% On Watch</c:v>
                  </c:pt>
                  <c:pt idx="2">
                    <c:v>% Intervention</c:v>
                  </c:pt>
                  <c:pt idx="3">
                    <c:v>% Urgent Intervention</c:v>
                  </c:pt>
                  <c:pt idx="4">
                    <c:v>% At/Above Benchmark</c:v>
                  </c:pt>
                  <c:pt idx="5">
                    <c:v>% On Watch</c:v>
                  </c:pt>
                  <c:pt idx="6">
                    <c:v>% Intervention</c:v>
                  </c:pt>
                  <c:pt idx="7">
                    <c:v>% Urgent Intervention</c:v>
                  </c:pt>
                  <c:pt idx="8">
                    <c:v>% At/Above Benchmark</c:v>
                  </c:pt>
                  <c:pt idx="9">
                    <c:v>% On Watch</c:v>
                  </c:pt>
                  <c:pt idx="10">
                    <c:v>% Intervention</c:v>
                  </c:pt>
                  <c:pt idx="11">
                    <c:v>% Urgent Intervention</c:v>
                  </c:pt>
                </c:lvl>
                <c:lvl>
                  <c:pt idx="0">
                    <c:v>2012-2013</c:v>
                  </c:pt>
                  <c:pt idx="1">
                    <c:v>2012-2013</c:v>
                  </c:pt>
                  <c:pt idx="2">
                    <c:v>2012-2013</c:v>
                  </c:pt>
                  <c:pt idx="3">
                    <c:v>2012-2013</c:v>
                  </c:pt>
                  <c:pt idx="4">
                    <c:v>2013-2014</c:v>
                  </c:pt>
                  <c:pt idx="5">
                    <c:v>2013-2014</c:v>
                  </c:pt>
                  <c:pt idx="6">
                    <c:v>2013-2014</c:v>
                  </c:pt>
                  <c:pt idx="7">
                    <c:v>2013-2014</c:v>
                  </c:pt>
                  <c:pt idx="8">
                    <c:v>2014-2015</c:v>
                  </c:pt>
                  <c:pt idx="9">
                    <c:v>2014-2015</c:v>
                  </c:pt>
                  <c:pt idx="10">
                    <c:v>2014-2015</c:v>
                  </c:pt>
                  <c:pt idx="11">
                    <c:v>2014-2015</c:v>
                  </c:pt>
                </c:lvl>
              </c:multiLvlStrCache>
            </c:multiLvlStrRef>
          </c:cat>
          <c:val>
            <c:numRef>
              <c:f>'STAR Math'!$E$3:$E$14</c:f>
              <c:numCache>
                <c:formatCode>General</c:formatCode>
                <c:ptCount val="12"/>
                <c:pt idx="0">
                  <c:v>98</c:v>
                </c:pt>
                <c:pt idx="1">
                  <c:v>1</c:v>
                </c:pt>
                <c:pt idx="2">
                  <c:v>1</c:v>
                </c:pt>
                <c:pt idx="3">
                  <c:v>0</c:v>
                </c:pt>
                <c:pt idx="4">
                  <c:v>92</c:v>
                </c:pt>
                <c:pt idx="5">
                  <c:v>5</c:v>
                </c:pt>
                <c:pt idx="6">
                  <c:v>2</c:v>
                </c:pt>
                <c:pt idx="7">
                  <c:v>1</c:v>
                </c:pt>
                <c:pt idx="8">
                  <c:v>91</c:v>
                </c:pt>
                <c:pt idx="9">
                  <c:v>6</c:v>
                </c:pt>
                <c:pt idx="10">
                  <c:v>2</c:v>
                </c:pt>
                <c:pt idx="11">
                  <c:v>1</c:v>
                </c:pt>
              </c:numCache>
            </c:numRef>
          </c:val>
        </c:ser>
        <c:ser>
          <c:idx val="3"/>
          <c:order val="3"/>
          <c:tx>
            <c:strRef>
              <c:f>'STAR Math'!$F$2</c:f>
              <c:strCache>
                <c:ptCount val="1"/>
                <c:pt idx="0">
                  <c:v>End 3rd QTR</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'STAR Math'!$A$3:$B$14</c:f>
              <c:multiLvlStrCache>
                <c:ptCount val="12"/>
                <c:lvl>
                  <c:pt idx="0">
                    <c:v>% At/Above Benchmark</c:v>
                  </c:pt>
                  <c:pt idx="1">
                    <c:v>% On Watch</c:v>
                  </c:pt>
                  <c:pt idx="2">
                    <c:v>% Intervention</c:v>
                  </c:pt>
                  <c:pt idx="3">
                    <c:v>% Urgent Intervention</c:v>
                  </c:pt>
                  <c:pt idx="4">
                    <c:v>% At/Above Benchmark</c:v>
                  </c:pt>
                  <c:pt idx="5">
                    <c:v>% On Watch</c:v>
                  </c:pt>
                  <c:pt idx="6">
                    <c:v>% Intervention</c:v>
                  </c:pt>
                  <c:pt idx="7">
                    <c:v>% Urgent Intervention</c:v>
                  </c:pt>
                  <c:pt idx="8">
                    <c:v>% At/Above Benchmark</c:v>
                  </c:pt>
                  <c:pt idx="9">
                    <c:v>% On Watch</c:v>
                  </c:pt>
                  <c:pt idx="10">
                    <c:v>% Intervention</c:v>
                  </c:pt>
                  <c:pt idx="11">
                    <c:v>% Urgent Intervention</c:v>
                  </c:pt>
                </c:lvl>
                <c:lvl>
                  <c:pt idx="0">
                    <c:v>2012-2013</c:v>
                  </c:pt>
                  <c:pt idx="1">
                    <c:v>2012-2013</c:v>
                  </c:pt>
                  <c:pt idx="2">
                    <c:v>2012-2013</c:v>
                  </c:pt>
                  <c:pt idx="3">
                    <c:v>2012-2013</c:v>
                  </c:pt>
                  <c:pt idx="4">
                    <c:v>2013-2014</c:v>
                  </c:pt>
                  <c:pt idx="5">
                    <c:v>2013-2014</c:v>
                  </c:pt>
                  <c:pt idx="6">
                    <c:v>2013-2014</c:v>
                  </c:pt>
                  <c:pt idx="7">
                    <c:v>2013-2014</c:v>
                  </c:pt>
                  <c:pt idx="8">
                    <c:v>2014-2015</c:v>
                  </c:pt>
                  <c:pt idx="9">
                    <c:v>2014-2015</c:v>
                  </c:pt>
                  <c:pt idx="10">
                    <c:v>2014-2015</c:v>
                  </c:pt>
                  <c:pt idx="11">
                    <c:v>2014-2015</c:v>
                  </c:pt>
                </c:lvl>
              </c:multiLvlStrCache>
            </c:multiLvlStrRef>
          </c:cat>
          <c:val>
            <c:numRef>
              <c:f>'STAR Math'!$F$3:$F$14</c:f>
              <c:numCache>
                <c:formatCode>General</c:formatCode>
                <c:ptCount val="12"/>
                <c:pt idx="0">
                  <c:v>92</c:v>
                </c:pt>
                <c:pt idx="1">
                  <c:v>5</c:v>
                </c:pt>
                <c:pt idx="2">
                  <c:v>3</c:v>
                </c:pt>
                <c:pt idx="3">
                  <c:v>0</c:v>
                </c:pt>
                <c:pt idx="4">
                  <c:v>92</c:v>
                </c:pt>
                <c:pt idx="5">
                  <c:v>4</c:v>
                </c:pt>
                <c:pt idx="6">
                  <c:v>2</c:v>
                </c:pt>
                <c:pt idx="7">
                  <c:v>2</c:v>
                </c:pt>
                <c:pt idx="8">
                  <c:v>90</c:v>
                </c:pt>
                <c:pt idx="9">
                  <c:v>6</c:v>
                </c:pt>
                <c:pt idx="10">
                  <c:v>4</c:v>
                </c:pt>
                <c:pt idx="11">
                  <c:v>0</c:v>
                </c:pt>
              </c:numCache>
            </c:numRef>
          </c:val>
        </c:ser>
        <c:ser>
          <c:idx val="4"/>
          <c:order val="4"/>
          <c:tx>
            <c:strRef>
              <c:f>'STAR Math'!$G$2</c:f>
              <c:strCache>
                <c:ptCount val="1"/>
                <c:pt idx="0">
                  <c:v>End 4th QTR</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'STAR Math'!$A$3:$B$14</c:f>
              <c:multiLvlStrCache>
                <c:ptCount val="12"/>
                <c:lvl>
                  <c:pt idx="0">
                    <c:v>% At/Above Benchmark</c:v>
                  </c:pt>
                  <c:pt idx="1">
                    <c:v>% On Watch</c:v>
                  </c:pt>
                  <c:pt idx="2">
                    <c:v>% Intervention</c:v>
                  </c:pt>
                  <c:pt idx="3">
                    <c:v>% Urgent Intervention</c:v>
                  </c:pt>
                  <c:pt idx="4">
                    <c:v>% At/Above Benchmark</c:v>
                  </c:pt>
                  <c:pt idx="5">
                    <c:v>% On Watch</c:v>
                  </c:pt>
                  <c:pt idx="6">
                    <c:v>% Intervention</c:v>
                  </c:pt>
                  <c:pt idx="7">
                    <c:v>% Urgent Intervention</c:v>
                  </c:pt>
                  <c:pt idx="8">
                    <c:v>% At/Above Benchmark</c:v>
                  </c:pt>
                  <c:pt idx="9">
                    <c:v>% On Watch</c:v>
                  </c:pt>
                  <c:pt idx="10">
                    <c:v>% Intervention</c:v>
                  </c:pt>
                  <c:pt idx="11">
                    <c:v>% Urgent Intervention</c:v>
                  </c:pt>
                </c:lvl>
                <c:lvl>
                  <c:pt idx="0">
                    <c:v>2012-2013</c:v>
                  </c:pt>
                  <c:pt idx="1">
                    <c:v>2012-2013</c:v>
                  </c:pt>
                  <c:pt idx="2">
                    <c:v>2012-2013</c:v>
                  </c:pt>
                  <c:pt idx="3">
                    <c:v>2012-2013</c:v>
                  </c:pt>
                  <c:pt idx="4">
                    <c:v>2013-2014</c:v>
                  </c:pt>
                  <c:pt idx="5">
                    <c:v>2013-2014</c:v>
                  </c:pt>
                  <c:pt idx="6">
                    <c:v>2013-2014</c:v>
                  </c:pt>
                  <c:pt idx="7">
                    <c:v>2013-2014</c:v>
                  </c:pt>
                  <c:pt idx="8">
                    <c:v>2014-2015</c:v>
                  </c:pt>
                  <c:pt idx="9">
                    <c:v>2014-2015</c:v>
                  </c:pt>
                  <c:pt idx="10">
                    <c:v>2014-2015</c:v>
                  </c:pt>
                  <c:pt idx="11">
                    <c:v>2014-2015</c:v>
                  </c:pt>
                </c:lvl>
              </c:multiLvlStrCache>
            </c:multiLvlStrRef>
          </c:cat>
          <c:val>
            <c:numRef>
              <c:f>'STAR Math'!$G$3:$G$14</c:f>
              <c:numCache>
                <c:formatCode>General</c:formatCode>
                <c:ptCount val="12"/>
                <c:pt idx="0">
                  <c:v>94</c:v>
                </c:pt>
                <c:pt idx="1">
                  <c:v>5</c:v>
                </c:pt>
                <c:pt idx="2">
                  <c:v>1</c:v>
                </c:pt>
                <c:pt idx="3">
                  <c:v>0</c:v>
                </c:pt>
                <c:pt idx="4">
                  <c:v>91</c:v>
                </c:pt>
                <c:pt idx="5">
                  <c:v>4</c:v>
                </c:pt>
                <c:pt idx="6">
                  <c:v>4</c:v>
                </c:pt>
                <c:pt idx="7">
                  <c:v>1</c:v>
                </c:pt>
                <c:pt idx="8">
                  <c:v>89</c:v>
                </c:pt>
                <c:pt idx="9">
                  <c:v>7</c:v>
                </c:pt>
                <c:pt idx="10">
                  <c:v>4</c:v>
                </c:pt>
                <c:pt idx="11">
                  <c:v>0</c:v>
                </c:pt>
              </c:numCache>
            </c:numRef>
          </c:val>
        </c:ser>
        <c:dLbls>
          <c:dLblPos val="outEnd"/>
          <c:showLegendKey val="0"/>
          <c:showVal val="1"/>
          <c:showCatName val="0"/>
          <c:showSerName val="0"/>
          <c:showPercent val="0"/>
          <c:showBubbleSize val="0"/>
        </c:dLbls>
        <c:gapWidth val="10"/>
        <c:overlap val="-100"/>
        <c:axId val="243542856"/>
        <c:axId val="243543248"/>
      </c:barChart>
      <c:catAx>
        <c:axId val="243542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43543248"/>
        <c:crosses val="autoZero"/>
        <c:auto val="1"/>
        <c:lblAlgn val="ctr"/>
        <c:lblOffset val="100"/>
        <c:noMultiLvlLbl val="0"/>
      </c:catAx>
      <c:valAx>
        <c:axId val="243543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3542856"/>
        <c:crosses val="autoZero"/>
        <c:crossBetween val="between"/>
        <c:majorUnit val="2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cdr:x>
      <cdr:y>0.6</cdr:y>
    </cdr:from>
    <cdr:to>
      <cdr:x>0.51667</cdr:x>
      <cdr:y>0.91667</cdr:y>
    </cdr:to>
    <cdr:sp macro="" textlink="">
      <cdr:nvSpPr>
        <cdr:cNvPr id="4" name="Rectangle 3"/>
        <cdr:cNvSpPr/>
      </cdr:nvSpPr>
      <cdr:spPr>
        <a:xfrm xmlns:a="http://schemas.openxmlformats.org/drawingml/2006/main">
          <a:off x="457200" y="2743200"/>
          <a:ext cx="4267200" cy="1447800"/>
        </a:xfrm>
        <a:prstGeom xmlns:a="http://schemas.openxmlformats.org/drawingml/2006/main" prst="rect">
          <a:avLst/>
        </a:prstGeom>
        <a:noFill xmlns:a="http://schemas.openxmlformats.org/drawingml/2006/main"/>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0.51667</cdr:x>
      <cdr:y>0.6</cdr:y>
    </cdr:from>
    <cdr:to>
      <cdr:x>0.98333</cdr:x>
      <cdr:y>0.91667</cdr:y>
    </cdr:to>
    <cdr:sp macro="" textlink="">
      <cdr:nvSpPr>
        <cdr:cNvPr id="5" name="Rectangle 4"/>
        <cdr:cNvSpPr/>
      </cdr:nvSpPr>
      <cdr:spPr>
        <a:xfrm xmlns:a="http://schemas.openxmlformats.org/drawingml/2006/main">
          <a:off x="4724400" y="2743200"/>
          <a:ext cx="4267200" cy="1447800"/>
        </a:xfrm>
        <a:prstGeom xmlns:a="http://schemas.openxmlformats.org/drawingml/2006/main" prst="rect">
          <a:avLst/>
        </a:prstGeom>
        <a:noFill xmlns:a="http://schemas.openxmlformats.org/drawingml/2006/main"/>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0.03971</cdr:x>
      <cdr:y>0.26087</cdr:y>
    </cdr:from>
    <cdr:to>
      <cdr:x>0.07341</cdr:x>
      <cdr:y>0.6086</cdr:y>
    </cdr:to>
    <cdr:sp macro="" textlink="">
      <cdr:nvSpPr>
        <cdr:cNvPr id="2" name="TextBox 2"/>
        <cdr:cNvSpPr txBox="1"/>
      </cdr:nvSpPr>
      <cdr:spPr>
        <a:xfrm xmlns:a="http://schemas.openxmlformats.org/drawingml/2006/main" rot="16200000">
          <a:off x="-397617" y="2131872"/>
          <a:ext cx="1828321"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xmlns:a="http://schemas.openxmlformats.org/drawingml/2006/main">
          <a:r>
            <a:rPr lang="en-US" sz="1400" dirty="0" smtClean="0">
              <a:solidFill>
                <a:srgbClr val="595959"/>
              </a:solidFill>
            </a:rPr>
            <a:t>Percentage of Students</a:t>
          </a:r>
          <a:endParaRPr lang="en-US" sz="1400" dirty="0">
            <a:solidFill>
              <a:srgbClr val="595959"/>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11/21/2015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55133849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3309569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Objectives</a:t>
            </a:r>
            <a:r>
              <a:rPr lang="en-US" baseline="0" dirty="0" smtClean="0"/>
              <a:t> for instruction and expected results and/or skills developed from learning.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val="3255496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Relative </a:t>
            </a:r>
            <a:r>
              <a:rPr lang="en-US" baseline="0" dirty="0" smtClean="0"/>
              <a:t>vocabulary list.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2590857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list of procedures and steps,</a:t>
            </a:r>
            <a:r>
              <a:rPr lang="en-US" baseline="0" dirty="0" smtClean="0"/>
              <a:t> or a lecture slide with media.</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9</a:t>
            </a:fld>
            <a:endParaRPr lang="en-US"/>
          </a:p>
        </p:txBody>
      </p:sp>
    </p:spTree>
    <p:extLst>
      <p:ext uri="{BB962C8B-B14F-4D97-AF65-F5344CB8AC3E}">
        <p14:creationId xmlns:p14="http://schemas.microsoft.com/office/powerpoint/2010/main" val="544075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Relative </a:t>
            </a:r>
            <a:r>
              <a:rPr lang="en-US" baseline="0" dirty="0" smtClean="0"/>
              <a:t>vocabulary list.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16</a:t>
            </a:fld>
            <a:endParaRPr lang="en-US"/>
          </a:p>
        </p:txBody>
      </p:sp>
    </p:spTree>
    <p:extLst>
      <p:ext uri="{BB962C8B-B14F-4D97-AF65-F5344CB8AC3E}">
        <p14:creationId xmlns:p14="http://schemas.microsoft.com/office/powerpoint/2010/main" val="2366268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Relative </a:t>
            </a:r>
            <a:r>
              <a:rPr lang="en-US" baseline="0" dirty="0" smtClean="0"/>
              <a:t>vocabulary list.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19</a:t>
            </a:fld>
            <a:endParaRPr lang="en-US"/>
          </a:p>
        </p:txBody>
      </p:sp>
    </p:spTree>
    <p:extLst>
      <p:ext uri="{BB962C8B-B14F-4D97-AF65-F5344CB8AC3E}">
        <p14:creationId xmlns:p14="http://schemas.microsoft.com/office/powerpoint/2010/main" val="2802789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bright="42000" contrast="-68000"/>
          </a:blip>
          <a:srcRect/>
          <a:stretch>
            <a:fillRect l="-30000" t="-20000" r="-2000" b="12000"/>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fld id="{743653DA-8BF4-4869-96FE-9BCF43372D46}" type="datetime8">
              <a:rPr lang="en-US" smtClean="0"/>
              <a:pPr algn="ctr"/>
              <a:t>11/21/2015 8:00 PM</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11/21/2015 8:00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8D3816DF-213E-421B-92D3-C068DBB023D6}" type="datetime8">
              <a:rPr lang="en-US" smtClean="0">
                <a:solidFill>
                  <a:schemeClr val="tx2"/>
                </a:solidFill>
              </a:rPr>
              <a:pPr/>
              <a:t>11/21/2015 8:00 PM</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7129108-AC8D-4212-9283-60D9E99BF07A}" type="datetime8">
              <a:rPr lang="en-US" smtClean="0"/>
              <a:pPr/>
              <a:t>11/21/2015 8:00 PM</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fld id="{B6DED3D3-6235-4F4C-B439-DF277FB555A7}" type="datetime8">
              <a:rPr lang="en-US" smtClean="0"/>
              <a:pPr/>
              <a:t>11/21/2015 8:00 PM</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fld id="{3B5F1E3E-4B2F-4895-B65E-28B2E64F39F6}" type="datetime8">
              <a:rPr lang="en-US" smtClean="0"/>
              <a:pPr/>
              <a:t>11/21/2015 8:00 PM</a:t>
            </a:fld>
            <a:endParaRPr lang="en-US"/>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fld id="{63085435-8225-4333-BFFA-0096413F0D76}" type="datetime8">
              <a:rPr lang="en-US" smtClean="0"/>
              <a:pPr/>
              <a:t>11/21/2015 8:00 PM</a:t>
            </a:fld>
            <a:endParaRPr lang="en-US"/>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83C494-2A87-468C-A21B-CB14FB9ABB00}" type="datetime8">
              <a:rPr lang="en-US" smtClean="0"/>
              <a:pPr/>
              <a:t>11/21/2015 8:00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11/21/2015 8:00 PM</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BECC0C8-36B8-442A-833D-B6AACE86BB77}" type="datetime8">
              <a:rPr lang="en-US" smtClean="0"/>
              <a:pPr/>
              <a:t>11/21/2015 8:00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pencil.png"/>
          <p:cNvPicPr>
            <a:picLocks noChangeAspect="1"/>
          </p:cNvPicPr>
          <p:nvPr userDrawn="1"/>
        </p:nvPicPr>
        <p:blipFill>
          <a:blip r:embed="rId2"/>
          <a:stretch>
            <a:fillRect/>
          </a:stretch>
        </p:blipFill>
        <p:spPr>
          <a:xfrm>
            <a:off x="612648" y="1755648"/>
            <a:ext cx="1615307" cy="2145615"/>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51E20EC5-AC53-4169-941E-EDF10CD23748}" type="datetime8">
              <a:rPr lang="en-US" smtClean="0"/>
              <a:pPr/>
              <a:t>11/21/2015 8:00 PM</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chemeClr val="tx2"/>
                </a:solidFill>
              </a:rPr>
              <a:pPr/>
              <a:t>11/21/2015 8:00 PM</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1447800" y="4343400"/>
            <a:ext cx="7315200" cy="1447800"/>
          </a:xfrm>
        </p:spPr>
        <p:txBody>
          <a:bodyPr>
            <a:normAutofit/>
          </a:bodyPr>
          <a:lstStyle/>
          <a:p>
            <a:r>
              <a:rPr lang="en-US" dirty="0" smtClean="0">
                <a:solidFill>
                  <a:schemeClr val="accent1">
                    <a:lumMod val="75000"/>
                  </a:schemeClr>
                </a:solidFill>
              </a:rPr>
              <a:t>Buford Elementary School</a:t>
            </a:r>
            <a:r>
              <a:rPr lang="en-US" sz="3600" dirty="0" smtClean="0">
                <a:solidFill>
                  <a:schemeClr val="accent1">
                    <a:lumMod val="75000"/>
                  </a:schemeClr>
                </a:solidFill>
              </a:rPr>
              <a:t/>
            </a:r>
            <a:br>
              <a:rPr lang="en-US" sz="3600" dirty="0" smtClean="0">
                <a:solidFill>
                  <a:schemeClr val="accent1">
                    <a:lumMod val="75000"/>
                  </a:schemeClr>
                </a:solidFill>
              </a:rPr>
            </a:br>
            <a:r>
              <a:rPr lang="en-US" sz="3600" dirty="0" smtClean="0">
                <a:solidFill>
                  <a:schemeClr val="accent1">
                    <a:lumMod val="75000"/>
                  </a:schemeClr>
                </a:solidFill>
              </a:rPr>
              <a:t>Data Overview / November 2016</a:t>
            </a:r>
            <a:endParaRPr lang="en-US" dirty="0">
              <a:solidFill>
                <a:schemeClr val="accent1">
                  <a:lumMod val="75000"/>
                </a:schemeClr>
              </a:solidFill>
            </a:endParaRPr>
          </a:p>
        </p:txBody>
      </p:sp>
      <p:sp>
        <p:nvSpPr>
          <p:cNvPr id="3" name="Rectangle 2"/>
          <p:cNvSpPr>
            <a:spLocks noGrp="1"/>
          </p:cNvSpPr>
          <p:nvPr>
            <p:ph type="subTitle" idx="1"/>
          </p:nvPr>
        </p:nvSpPr>
        <p:spPr/>
        <p:txBody>
          <a:bodyPr>
            <a:normAutofit fontScale="92500" lnSpcReduction="20000"/>
          </a:bodyPr>
          <a:lstStyle/>
          <a:p>
            <a:r>
              <a:rPr lang="en-US" dirty="0" smtClean="0"/>
              <a:t>For all stakeholders of Buford Elementary</a:t>
            </a:r>
            <a:br>
              <a:rPr lang="en-US" dirty="0" smtClean="0"/>
            </a:br>
            <a:r>
              <a:rPr lang="en-US" dirty="0" smtClean="0"/>
              <a:t>Created by: Adam Meador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Buford Elementary CRCT Snapshot</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037849691"/>
              </p:ext>
            </p:extLst>
          </p:nvPr>
        </p:nvGraphicFramePr>
        <p:xfrm>
          <a:off x="0" y="1600200"/>
          <a:ext cx="9144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57200" y="6488668"/>
            <a:ext cx="7839326" cy="369332"/>
          </a:xfrm>
          <a:prstGeom prst="rect">
            <a:avLst/>
          </a:prstGeom>
          <a:noFill/>
        </p:spPr>
        <p:txBody>
          <a:bodyPr wrap="none" rtlCol="0">
            <a:spAutoFit/>
          </a:bodyPr>
          <a:lstStyle/>
          <a:p>
            <a:r>
              <a:rPr lang="en-US" dirty="0" smtClean="0"/>
              <a:t>* State did not fund or mandate administering the CRCT to first and second grade.</a:t>
            </a:r>
            <a:endParaRPr lang="en-US" dirty="0"/>
          </a:p>
        </p:txBody>
      </p:sp>
      <p:sp>
        <p:nvSpPr>
          <p:cNvPr id="5" name="TextBox 4"/>
          <p:cNvSpPr txBox="1"/>
          <p:nvPr/>
        </p:nvSpPr>
        <p:spPr>
          <a:xfrm>
            <a:off x="2971800" y="6276201"/>
            <a:ext cx="728084" cy="276999"/>
          </a:xfrm>
          <a:prstGeom prst="rect">
            <a:avLst/>
          </a:prstGeom>
          <a:noFill/>
        </p:spPr>
        <p:txBody>
          <a:bodyPr wrap="none" rtlCol="0">
            <a:spAutoFit/>
          </a:bodyPr>
          <a:lstStyle/>
          <a:p>
            <a:r>
              <a:rPr lang="en-US" sz="1200" dirty="0" smtClean="0">
                <a:solidFill>
                  <a:srgbClr val="3891A7"/>
                </a:solidFill>
              </a:rPr>
              <a:t>N = 251</a:t>
            </a:r>
            <a:endParaRPr lang="en-US" sz="1200" dirty="0">
              <a:solidFill>
                <a:srgbClr val="3891A7"/>
              </a:solidFill>
            </a:endParaRPr>
          </a:p>
        </p:txBody>
      </p:sp>
      <p:sp>
        <p:nvSpPr>
          <p:cNvPr id="6" name="TextBox 5"/>
          <p:cNvSpPr txBox="1"/>
          <p:nvPr/>
        </p:nvSpPr>
        <p:spPr>
          <a:xfrm>
            <a:off x="3691516" y="6276201"/>
            <a:ext cx="728084" cy="276999"/>
          </a:xfrm>
          <a:prstGeom prst="rect">
            <a:avLst/>
          </a:prstGeom>
          <a:noFill/>
        </p:spPr>
        <p:txBody>
          <a:bodyPr wrap="none" rtlCol="0">
            <a:spAutoFit/>
          </a:bodyPr>
          <a:lstStyle/>
          <a:p>
            <a:r>
              <a:rPr lang="en-US" sz="1200" dirty="0" smtClean="0">
                <a:solidFill>
                  <a:srgbClr val="FEB80A"/>
                </a:solidFill>
              </a:rPr>
              <a:t>N = 238</a:t>
            </a:r>
            <a:endParaRPr lang="en-US" sz="1200" dirty="0">
              <a:solidFill>
                <a:srgbClr val="FEB80A"/>
              </a:solidFill>
            </a:endParaRPr>
          </a:p>
        </p:txBody>
      </p:sp>
      <p:sp>
        <p:nvSpPr>
          <p:cNvPr id="7" name="TextBox 6"/>
          <p:cNvSpPr txBox="1"/>
          <p:nvPr/>
        </p:nvSpPr>
        <p:spPr>
          <a:xfrm>
            <a:off x="4301116" y="6276201"/>
            <a:ext cx="728084" cy="276999"/>
          </a:xfrm>
          <a:prstGeom prst="rect">
            <a:avLst/>
          </a:prstGeom>
          <a:noFill/>
        </p:spPr>
        <p:txBody>
          <a:bodyPr wrap="none" rtlCol="0">
            <a:spAutoFit/>
          </a:bodyPr>
          <a:lstStyle/>
          <a:p>
            <a:r>
              <a:rPr lang="en-US" sz="1200" dirty="0" smtClean="0">
                <a:solidFill>
                  <a:srgbClr val="C32D2E"/>
                </a:solidFill>
              </a:rPr>
              <a:t>N = 275</a:t>
            </a:r>
            <a:endParaRPr lang="en-US" sz="1200" dirty="0">
              <a:solidFill>
                <a:srgbClr val="C32D2E"/>
              </a:solidFill>
            </a:endParaRPr>
          </a:p>
        </p:txBody>
      </p:sp>
      <p:sp>
        <p:nvSpPr>
          <p:cNvPr id="8" name="TextBox 7"/>
          <p:cNvSpPr txBox="1"/>
          <p:nvPr/>
        </p:nvSpPr>
        <p:spPr>
          <a:xfrm>
            <a:off x="4910716" y="6276201"/>
            <a:ext cx="728084" cy="276999"/>
          </a:xfrm>
          <a:prstGeom prst="rect">
            <a:avLst/>
          </a:prstGeom>
          <a:noFill/>
        </p:spPr>
        <p:txBody>
          <a:bodyPr wrap="none" rtlCol="0">
            <a:spAutoFit/>
          </a:bodyPr>
          <a:lstStyle/>
          <a:p>
            <a:r>
              <a:rPr lang="en-US" sz="1200" dirty="0" smtClean="0">
                <a:solidFill>
                  <a:srgbClr val="84AA33"/>
                </a:solidFill>
              </a:rPr>
              <a:t>N = 230</a:t>
            </a:r>
            <a:endParaRPr lang="en-US" sz="1200" dirty="0">
              <a:solidFill>
                <a:srgbClr val="84AA33"/>
              </a:solidFill>
            </a:endParaRPr>
          </a:p>
        </p:txBody>
      </p:sp>
      <p:sp>
        <p:nvSpPr>
          <p:cNvPr id="9" name="TextBox 8"/>
          <p:cNvSpPr txBox="1"/>
          <p:nvPr/>
        </p:nvSpPr>
        <p:spPr>
          <a:xfrm>
            <a:off x="5562600" y="6276201"/>
            <a:ext cx="728084" cy="276999"/>
          </a:xfrm>
          <a:prstGeom prst="rect">
            <a:avLst/>
          </a:prstGeom>
          <a:noFill/>
        </p:spPr>
        <p:txBody>
          <a:bodyPr wrap="none" rtlCol="0">
            <a:spAutoFit/>
          </a:bodyPr>
          <a:lstStyle/>
          <a:p>
            <a:r>
              <a:rPr lang="en-US" sz="1200" dirty="0" smtClean="0">
                <a:solidFill>
                  <a:srgbClr val="964305"/>
                </a:solidFill>
              </a:rPr>
              <a:t>N = 254</a:t>
            </a:r>
            <a:endParaRPr lang="en-US" sz="1200" dirty="0">
              <a:solidFill>
                <a:srgbClr val="964305"/>
              </a:solidFill>
            </a:endParaRPr>
          </a:p>
        </p:txBody>
      </p:sp>
      <p:sp>
        <p:nvSpPr>
          <p:cNvPr id="10" name="TextBox 9"/>
          <p:cNvSpPr txBox="1"/>
          <p:nvPr/>
        </p:nvSpPr>
        <p:spPr>
          <a:xfrm rot="16200000">
            <a:off x="8208519" y="3941319"/>
            <a:ext cx="1593962" cy="276999"/>
          </a:xfrm>
          <a:prstGeom prst="rect">
            <a:avLst/>
          </a:prstGeom>
          <a:noFill/>
        </p:spPr>
        <p:txBody>
          <a:bodyPr wrap="none" rtlCol="0">
            <a:spAutoFit/>
          </a:bodyPr>
          <a:lstStyle/>
          <a:p>
            <a:r>
              <a:rPr lang="en-US" sz="1200" dirty="0" smtClean="0">
                <a:solidFill>
                  <a:srgbClr val="595959"/>
                </a:solidFill>
              </a:rPr>
              <a:t>Percentage of Students</a:t>
            </a:r>
            <a:endParaRPr lang="en-US" sz="1200" dirty="0">
              <a:solidFill>
                <a:srgbClr val="595959"/>
              </a:solidFill>
            </a:endParaRPr>
          </a:p>
        </p:txBody>
      </p:sp>
    </p:spTree>
    <p:extLst>
      <p:ext uri="{BB962C8B-B14F-4D97-AF65-F5344CB8AC3E}">
        <p14:creationId xmlns:p14="http://schemas.microsoft.com/office/powerpoint/2010/main" val="2425785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400" dirty="0" smtClean="0"/>
              <a:t>Buford Elementary CRCT 2009-2010: A Closer Look at the Top Three Racial Demographics Enrolled at Buford Elementary</a:t>
            </a:r>
            <a:br>
              <a:rPr lang="en-US" sz="2400" dirty="0" smtClean="0"/>
            </a:br>
            <a:r>
              <a:rPr lang="en-US" sz="2400" dirty="0" smtClean="0"/>
              <a:t>A Comparison of School and State Results</a:t>
            </a:r>
            <a:endParaRPr lang="en-US" sz="2400" dirty="0"/>
          </a:p>
        </p:txBody>
      </p:sp>
      <p:graphicFrame>
        <p:nvGraphicFramePr>
          <p:cNvPr id="10" name="Chart 9"/>
          <p:cNvGraphicFramePr>
            <a:graphicFrameLocks/>
          </p:cNvGraphicFramePr>
          <p:nvPr>
            <p:extLst>
              <p:ext uri="{D42A27DB-BD31-4B8C-83A1-F6EECF244321}">
                <p14:modId xmlns:p14="http://schemas.microsoft.com/office/powerpoint/2010/main" val="3979765425"/>
              </p:ext>
            </p:extLst>
          </p:nvPr>
        </p:nvGraphicFramePr>
        <p:xfrm>
          <a:off x="0" y="1600200"/>
          <a:ext cx="9144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rot="16200000">
            <a:off x="-734681" y="3401682"/>
            <a:ext cx="1593962" cy="276999"/>
          </a:xfrm>
          <a:prstGeom prst="rect">
            <a:avLst/>
          </a:prstGeom>
          <a:noFill/>
        </p:spPr>
        <p:txBody>
          <a:bodyPr wrap="none" rtlCol="0">
            <a:spAutoFit/>
          </a:bodyPr>
          <a:lstStyle/>
          <a:p>
            <a:r>
              <a:rPr lang="en-US" sz="1200" dirty="0" smtClean="0">
                <a:solidFill>
                  <a:srgbClr val="595959"/>
                </a:solidFill>
              </a:rPr>
              <a:t>Percentage of Students</a:t>
            </a:r>
            <a:endParaRPr lang="en-US" sz="1200" dirty="0">
              <a:solidFill>
                <a:srgbClr val="595959"/>
              </a:solidFill>
            </a:endParaRPr>
          </a:p>
        </p:txBody>
      </p:sp>
    </p:spTree>
    <p:extLst>
      <p:ext uri="{BB962C8B-B14F-4D97-AF65-F5344CB8AC3E}">
        <p14:creationId xmlns:p14="http://schemas.microsoft.com/office/powerpoint/2010/main" val="3056509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Testing History of Buford Elementary School</a:t>
            </a:r>
          </a:p>
        </p:txBody>
      </p:sp>
      <p:pic>
        <p:nvPicPr>
          <p:cNvPr id="1026" name="Picture 2" descr="http://www.rsdwi.org/_/rsrc/1441735065854/students/rsz_1renlear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36107"/>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glenkirkes.schools.pwcs.edu/modules/groups/homepagefiles/cms/494206/Image/Teacher%20Web%20Links/star%20ma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123" y="1696533"/>
            <a:ext cx="2147888" cy="11096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successfulreader.com/community/cfs-file.ashx/__key/CommunityServer.Blogs.Components.WeblogFiles/9d227a68-7172-42dc-bd11-47ec709a8e18/STAR-Reading-log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96533"/>
            <a:ext cx="2712244" cy="10983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mmbarkle.podbean.com/mf/web/d3rvsz/SELV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4529" y="1717406"/>
            <a:ext cx="1182002" cy="1428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p:cNvSpPr>
          <p:nvPr/>
        </p:nvSpPr>
        <p:spPr>
          <a:xfrm>
            <a:off x="492617" y="3037367"/>
            <a:ext cx="8305800" cy="4277833"/>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Font typeface="Wingdings"/>
              <a:buNone/>
            </a:pPr>
            <a:r>
              <a:rPr lang="en-US" dirty="0" smtClean="0"/>
              <a:t>Having administered the CRCT for two consecutive years despite state funding, the 2013-2014 school year saw Buford Elementary suspending the administration of the CRCT and solely relying on Renaissance Learning Inc. Educational Assessments. Buford Elementary school uses the following computer adaptive assessments for their benchmark needs: STAR Early Literacy, STAR Reading and STAR Math.</a:t>
            </a:r>
          </a:p>
        </p:txBody>
      </p:sp>
    </p:spTree>
    <p:extLst>
      <p:ext uri="{BB962C8B-B14F-4D97-AF65-F5344CB8AC3E}">
        <p14:creationId xmlns:p14="http://schemas.microsoft.com/office/powerpoint/2010/main" val="652954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115609497"/>
              </p:ext>
            </p:extLst>
          </p:nvPr>
        </p:nvGraphicFramePr>
        <p:xfrm>
          <a:off x="0" y="685800"/>
          <a:ext cx="91440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04800" y="5181600"/>
            <a:ext cx="2971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76600" y="5181600"/>
            <a:ext cx="2819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0" y="5181600"/>
            <a:ext cx="28956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6200000">
            <a:off x="-622343" y="3112271"/>
            <a:ext cx="1369286" cy="246221"/>
          </a:xfrm>
          <a:prstGeom prst="rect">
            <a:avLst/>
          </a:prstGeom>
          <a:noFill/>
        </p:spPr>
        <p:txBody>
          <a:bodyPr wrap="none" rtlCol="0">
            <a:spAutoFit/>
          </a:bodyPr>
          <a:lstStyle/>
          <a:p>
            <a:r>
              <a:rPr lang="en-US" sz="1000" dirty="0" smtClean="0">
                <a:solidFill>
                  <a:srgbClr val="595959"/>
                </a:solidFill>
              </a:rPr>
              <a:t>Percentage of Students</a:t>
            </a:r>
            <a:endParaRPr lang="en-US" sz="1000" dirty="0">
              <a:solidFill>
                <a:srgbClr val="595959"/>
              </a:solidFill>
            </a:endParaRPr>
          </a:p>
        </p:txBody>
      </p:sp>
    </p:spTree>
    <p:extLst>
      <p:ext uri="{BB962C8B-B14F-4D97-AF65-F5344CB8AC3E}">
        <p14:creationId xmlns:p14="http://schemas.microsoft.com/office/powerpoint/2010/main" val="1081110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993745346"/>
              </p:ext>
            </p:extLst>
          </p:nvPr>
        </p:nvGraphicFramePr>
        <p:xfrm>
          <a:off x="0" y="685800"/>
          <a:ext cx="91440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04800" y="5181600"/>
            <a:ext cx="2971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76600" y="5181600"/>
            <a:ext cx="2819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96000" y="5181600"/>
            <a:ext cx="28956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6200000">
            <a:off x="-622343" y="3112271"/>
            <a:ext cx="1369286" cy="246221"/>
          </a:xfrm>
          <a:prstGeom prst="rect">
            <a:avLst/>
          </a:prstGeom>
          <a:noFill/>
        </p:spPr>
        <p:txBody>
          <a:bodyPr wrap="none" rtlCol="0">
            <a:spAutoFit/>
          </a:bodyPr>
          <a:lstStyle/>
          <a:p>
            <a:r>
              <a:rPr lang="en-US" sz="1000" dirty="0" smtClean="0">
                <a:solidFill>
                  <a:srgbClr val="595959"/>
                </a:solidFill>
              </a:rPr>
              <a:t>Percentage of Students</a:t>
            </a:r>
            <a:endParaRPr lang="en-US" sz="1000" dirty="0">
              <a:solidFill>
                <a:srgbClr val="595959"/>
              </a:solidFill>
            </a:endParaRPr>
          </a:p>
        </p:txBody>
      </p:sp>
    </p:spTree>
    <p:extLst>
      <p:ext uri="{BB962C8B-B14F-4D97-AF65-F5344CB8AC3E}">
        <p14:creationId xmlns:p14="http://schemas.microsoft.com/office/powerpoint/2010/main" val="394068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218323866"/>
              </p:ext>
            </p:extLst>
          </p:nvPr>
        </p:nvGraphicFramePr>
        <p:xfrm>
          <a:off x="0" y="685800"/>
          <a:ext cx="91440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04800" y="5181600"/>
            <a:ext cx="2971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76600" y="5181600"/>
            <a:ext cx="2819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0" y="5181600"/>
            <a:ext cx="28956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6200000">
            <a:off x="-622343" y="3112271"/>
            <a:ext cx="1369286" cy="246221"/>
          </a:xfrm>
          <a:prstGeom prst="rect">
            <a:avLst/>
          </a:prstGeom>
          <a:noFill/>
        </p:spPr>
        <p:txBody>
          <a:bodyPr wrap="none" rtlCol="0">
            <a:spAutoFit/>
          </a:bodyPr>
          <a:lstStyle/>
          <a:p>
            <a:r>
              <a:rPr lang="en-US" sz="1000" dirty="0" smtClean="0">
                <a:solidFill>
                  <a:srgbClr val="595959"/>
                </a:solidFill>
              </a:rPr>
              <a:t>Percentage of Students</a:t>
            </a:r>
            <a:endParaRPr lang="en-US" sz="1000" dirty="0">
              <a:solidFill>
                <a:srgbClr val="595959"/>
              </a:solidFill>
            </a:endParaRPr>
          </a:p>
        </p:txBody>
      </p:sp>
    </p:spTree>
    <p:extLst>
      <p:ext uri="{BB962C8B-B14F-4D97-AF65-F5344CB8AC3E}">
        <p14:creationId xmlns:p14="http://schemas.microsoft.com/office/powerpoint/2010/main" val="2458227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Spotlight on Star Math: A Closer Look</a:t>
            </a:r>
            <a:endParaRPr lang="en-US" dirty="0"/>
          </a:p>
        </p:txBody>
      </p:sp>
      <p:sp>
        <p:nvSpPr>
          <p:cNvPr id="3" name="Rectangle 2"/>
          <p:cNvSpPr>
            <a:spLocks noGrp="1"/>
          </p:cNvSpPr>
          <p:nvPr>
            <p:ph sz="quarter" idx="1"/>
          </p:nvPr>
        </p:nvSpPr>
        <p:spPr/>
        <p:txBody>
          <a:bodyPr>
            <a:normAutofit fontScale="70000" lnSpcReduction="20000"/>
          </a:bodyPr>
          <a:lstStyle/>
          <a:p>
            <a:pPr>
              <a:buFont typeface="Wingdings" pitchFamily="2" charset="2"/>
              <a:buChar char="Ø"/>
            </a:pPr>
            <a:r>
              <a:rPr lang="en-US" dirty="0" smtClean="0"/>
              <a:t>Principal Tara Prince feels that, “The Star Math Assessment is not accurately measuring what we are teaching at Buford Elementary” (T. Prince, personal communication, November 2015).</a:t>
            </a:r>
          </a:p>
          <a:p>
            <a:pPr lvl="1">
              <a:buFont typeface="Wingdings" pitchFamily="2" charset="2"/>
              <a:buChar char="Ø"/>
            </a:pPr>
            <a:r>
              <a:rPr lang="en-US" dirty="0" smtClean="0"/>
              <a:t>Why have the students at Buford Elementary not made any significant gains in Math the last three years?</a:t>
            </a:r>
          </a:p>
          <a:p>
            <a:pPr>
              <a:buFont typeface="Wingdings" pitchFamily="2" charset="2"/>
              <a:buChar char="Ø"/>
            </a:pPr>
            <a:r>
              <a:rPr lang="en-US" dirty="0" smtClean="0"/>
              <a:t>Administration and teachers suspect that the content on the Star Math Assessment is not in line with the Georgia Standards of Excellence.</a:t>
            </a:r>
          </a:p>
          <a:p>
            <a:pPr>
              <a:buFont typeface="Wingdings" pitchFamily="2" charset="2"/>
              <a:buChar char="Ø"/>
            </a:pPr>
            <a:r>
              <a:rPr lang="en-US" dirty="0" smtClean="0"/>
              <a:t>Principal Tara Prince feels that, “Buford Elementary is one of the best schools in the state. We should be making greater gains in mathematics” </a:t>
            </a:r>
            <a:r>
              <a:rPr lang="en-US" dirty="0"/>
              <a:t>(T. Prince, personal communication, November 2015</a:t>
            </a:r>
            <a:r>
              <a:rPr lang="en-US" dirty="0" smtClean="0"/>
              <a:t>).</a:t>
            </a:r>
          </a:p>
          <a:p>
            <a:pPr>
              <a:buFont typeface="Wingdings" pitchFamily="2" charset="2"/>
              <a:buChar char="Ø"/>
            </a:pPr>
            <a:r>
              <a:rPr lang="en-US" dirty="0" smtClean="0"/>
              <a:t>Administration wants to further reduce the amount of students on Intervention and Urgent Intervention in Mathematics. The administration of Buford Elementary is actively seeking an alternative Mathematics Benchmark Assessment for the 2016-2017 school year.</a:t>
            </a:r>
          </a:p>
        </p:txBody>
      </p:sp>
    </p:spTree>
    <p:extLst>
      <p:ext uri="{BB962C8B-B14F-4D97-AF65-F5344CB8AC3E}">
        <p14:creationId xmlns:p14="http://schemas.microsoft.com/office/powerpoint/2010/main" val="400946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Spotlight on Star Math: A Closer Look:</a:t>
            </a:r>
            <a:br>
              <a:rPr lang="en-US" sz="3200" dirty="0" smtClean="0"/>
            </a:br>
            <a:r>
              <a:rPr lang="en-US" sz="3200" dirty="0" smtClean="0"/>
              <a:t>Percentage of Students At/Above Benchmark</a:t>
            </a:r>
            <a:endParaRPr lang="en-US" sz="3200" dirty="0"/>
          </a:p>
        </p:txBody>
      </p:sp>
      <p:graphicFrame>
        <p:nvGraphicFramePr>
          <p:cNvPr id="4" name="Chart 3"/>
          <p:cNvGraphicFramePr>
            <a:graphicFrameLocks/>
          </p:cNvGraphicFramePr>
          <p:nvPr>
            <p:extLst>
              <p:ext uri="{D42A27DB-BD31-4B8C-83A1-F6EECF244321}">
                <p14:modId xmlns:p14="http://schemas.microsoft.com/office/powerpoint/2010/main" val="3318402446"/>
              </p:ext>
            </p:extLst>
          </p:nvPr>
        </p:nvGraphicFramePr>
        <p:xfrm>
          <a:off x="-11806" y="1600200"/>
          <a:ext cx="9132194"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916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a:t>Spotlight on Star Math: A Closer Look:</a:t>
            </a:r>
            <a:br>
              <a:rPr lang="en-US" sz="2400" dirty="0"/>
            </a:br>
            <a:r>
              <a:rPr lang="en-US" sz="2400" dirty="0"/>
              <a:t>Percentage of </a:t>
            </a:r>
            <a:r>
              <a:rPr lang="en-US" sz="2400" dirty="0" smtClean="0"/>
              <a:t>Students at Intervention and Urgent Intervention</a:t>
            </a:r>
            <a:br>
              <a:rPr lang="en-US" sz="2400" dirty="0" smtClean="0"/>
            </a:br>
            <a:r>
              <a:rPr lang="en-US" sz="2400" dirty="0" smtClean="0"/>
              <a:t>Side by Side Comparison</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3793720639"/>
              </p:ext>
            </p:extLst>
          </p:nvPr>
        </p:nvGraphicFramePr>
        <p:xfrm>
          <a:off x="4540876" y="1524000"/>
          <a:ext cx="4572000" cy="533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739712870"/>
              </p:ext>
            </p:extLst>
          </p:nvPr>
        </p:nvGraphicFramePr>
        <p:xfrm>
          <a:off x="11806" y="1524000"/>
          <a:ext cx="45720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2"/>
          <p:cNvSpPr txBox="1"/>
          <p:nvPr/>
        </p:nvSpPr>
        <p:spPr>
          <a:xfrm rot="16200000">
            <a:off x="8075951" y="3275111"/>
            <a:ext cx="1828321"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rgbClr val="595959"/>
                </a:solidFill>
              </a:rPr>
              <a:t>Percentage of Students</a:t>
            </a:r>
            <a:endParaRPr lang="en-US" sz="1400" dirty="0">
              <a:solidFill>
                <a:srgbClr val="595959"/>
              </a:solidFill>
            </a:endParaRPr>
          </a:p>
        </p:txBody>
      </p:sp>
    </p:spTree>
    <p:extLst>
      <p:ext uri="{BB962C8B-B14F-4D97-AF65-F5344CB8AC3E}">
        <p14:creationId xmlns:p14="http://schemas.microsoft.com/office/powerpoint/2010/main" val="1731720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algn="ctr"/>
            <a:r>
              <a:rPr lang="en-US" dirty="0" smtClean="0"/>
              <a:t>Data Overview Conclusion</a:t>
            </a:r>
            <a:endParaRPr lang="en-US" dirty="0"/>
          </a:p>
        </p:txBody>
      </p:sp>
      <p:sp>
        <p:nvSpPr>
          <p:cNvPr id="3" name="Rectangle 2"/>
          <p:cNvSpPr>
            <a:spLocks noGrp="1"/>
          </p:cNvSpPr>
          <p:nvPr>
            <p:ph sz="quarter" idx="1"/>
          </p:nvPr>
        </p:nvSpPr>
        <p:spPr/>
        <p:txBody>
          <a:bodyPr>
            <a:normAutofit fontScale="70000" lnSpcReduction="20000"/>
          </a:bodyPr>
          <a:lstStyle/>
          <a:p>
            <a:pPr>
              <a:buFont typeface="Wingdings" pitchFamily="2" charset="2"/>
              <a:buChar char="Ø"/>
            </a:pPr>
            <a:r>
              <a:rPr lang="en-US" dirty="0" smtClean="0"/>
              <a:t>Areas of Strength</a:t>
            </a:r>
          </a:p>
          <a:p>
            <a:pPr lvl="1">
              <a:buFont typeface="Wingdings" pitchFamily="2" charset="2"/>
              <a:buChar char="Ø"/>
            </a:pPr>
            <a:r>
              <a:rPr lang="en-US" dirty="0" smtClean="0"/>
              <a:t>Buford Elementary shows consistent gains on the Star Early Literacy Assessments and Star Reading Assessments.</a:t>
            </a:r>
          </a:p>
          <a:p>
            <a:pPr lvl="1">
              <a:buFont typeface="Wingdings" pitchFamily="2" charset="2"/>
              <a:buChar char="Ø"/>
            </a:pPr>
            <a:r>
              <a:rPr lang="en-US" dirty="0" smtClean="0"/>
              <a:t>While Buford Elementary does test well on Star Math, the lack of significant gains and growth illuminates concerns with the Star Math Assessment.</a:t>
            </a:r>
          </a:p>
          <a:p>
            <a:pPr>
              <a:buFont typeface="Wingdings" pitchFamily="2" charset="2"/>
              <a:buChar char="Ø"/>
            </a:pPr>
            <a:r>
              <a:rPr lang="en-US" dirty="0" smtClean="0"/>
              <a:t>Areas to Improve</a:t>
            </a:r>
          </a:p>
          <a:p>
            <a:pPr>
              <a:buFont typeface="Wingdings" pitchFamily="2" charset="2"/>
              <a:buChar char="Ø"/>
            </a:pPr>
            <a:r>
              <a:rPr lang="en-US" dirty="0" smtClean="0"/>
              <a:t>2009 and 2010 CRCT data indicates there is an achievement gap. African American and Hispanic students’ proficiencies </a:t>
            </a:r>
            <a:r>
              <a:rPr lang="en-US" smtClean="0"/>
              <a:t>in reading and math </a:t>
            </a:r>
            <a:r>
              <a:rPr lang="en-US" dirty="0" smtClean="0"/>
              <a:t>are well below the proficiencies of White students</a:t>
            </a:r>
            <a:r>
              <a:rPr lang="en-US" smtClean="0"/>
              <a:t>. </a:t>
            </a:r>
            <a:endParaRPr lang="en-US" dirty="0" smtClean="0"/>
          </a:p>
          <a:p>
            <a:pPr>
              <a:buFont typeface="Wingdings" pitchFamily="2" charset="2"/>
              <a:buChar char="Ø"/>
            </a:pPr>
            <a:r>
              <a:rPr lang="en-US" dirty="0" smtClean="0"/>
              <a:t>Data Discussion Questions</a:t>
            </a:r>
          </a:p>
          <a:p>
            <a:pPr lvl="1">
              <a:buFont typeface="Wingdings" pitchFamily="2" charset="2"/>
              <a:buChar char="Ø"/>
            </a:pPr>
            <a:r>
              <a:rPr lang="en-US" dirty="0" smtClean="0"/>
              <a:t>How can Buford Elementary continue to extend equity to all student demographics?</a:t>
            </a:r>
          </a:p>
          <a:p>
            <a:pPr lvl="1">
              <a:buFont typeface="Wingdings" pitchFamily="2" charset="2"/>
              <a:buChar char="Ø"/>
            </a:pPr>
            <a:r>
              <a:rPr lang="en-US" dirty="0" smtClean="0"/>
              <a:t>How can Buford continue to be Culturally Responsive when it comes to instruction and assessment?</a:t>
            </a:r>
          </a:p>
          <a:p>
            <a:pPr lvl="1">
              <a:buFont typeface="Wingdings" pitchFamily="2" charset="2"/>
              <a:buChar char="Ø"/>
            </a:pPr>
            <a:r>
              <a:rPr lang="en-US" dirty="0" smtClean="0"/>
              <a:t>What is the future of the Star Math Assessment and is there a suitable replacement available to Buford Elementary?</a:t>
            </a:r>
          </a:p>
          <a:p>
            <a:pPr lvl="1">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Purpose</a:t>
            </a:r>
            <a:endParaRPr lang="en-US" dirty="0"/>
          </a:p>
        </p:txBody>
      </p:sp>
      <p:sp>
        <p:nvSpPr>
          <p:cNvPr id="3" name="Rectangle 2"/>
          <p:cNvSpPr>
            <a:spLocks noGrp="1"/>
          </p:cNvSpPr>
          <p:nvPr>
            <p:ph sz="quarter" idx="1"/>
          </p:nvPr>
        </p:nvSpPr>
        <p:spPr>
          <a:xfrm>
            <a:off x="609600" y="1600200"/>
            <a:ext cx="8153400" cy="4495800"/>
          </a:xfrm>
        </p:spPr>
        <p:txBody>
          <a:bodyPr>
            <a:normAutofit lnSpcReduction="10000"/>
          </a:bodyPr>
          <a:lstStyle/>
          <a:p>
            <a:pPr>
              <a:buFont typeface="Wingdings" pitchFamily="2" charset="2"/>
              <a:buChar char="Ø"/>
            </a:pPr>
            <a:r>
              <a:rPr lang="en-US" dirty="0" smtClean="0"/>
              <a:t>The purpose of this data overview presentation is to share data analysis results in an effort to create an awareness of the student demographics, and student achievement strengths and weaknesses at Buford Elementary.</a:t>
            </a:r>
            <a:endParaRPr lang="en-US" dirty="0"/>
          </a:p>
          <a:p>
            <a:pPr>
              <a:buFont typeface="Wingdings" pitchFamily="2" charset="2"/>
              <a:buChar char="Ø"/>
            </a:pPr>
            <a:r>
              <a:rPr lang="en-US" dirty="0" smtClean="0"/>
              <a:t>Objectives</a:t>
            </a:r>
          </a:p>
          <a:p>
            <a:pPr lvl="1">
              <a:buFont typeface="Wingdings" pitchFamily="2" charset="2"/>
              <a:buChar char="Ø"/>
            </a:pPr>
            <a:r>
              <a:rPr lang="en-US" dirty="0" smtClean="0"/>
              <a:t>Start a dialogue about data at Buford Elementary</a:t>
            </a:r>
          </a:p>
          <a:p>
            <a:pPr lvl="1">
              <a:buFont typeface="Wingdings" pitchFamily="2" charset="2"/>
              <a:buChar char="Ø"/>
            </a:pPr>
            <a:r>
              <a:rPr lang="en-US" dirty="0" smtClean="0"/>
              <a:t>Discover patterns</a:t>
            </a:r>
          </a:p>
          <a:p>
            <a:pPr lvl="1">
              <a:buFont typeface="Wingdings" pitchFamily="2" charset="2"/>
              <a:buChar char="Ø"/>
            </a:pPr>
            <a:r>
              <a:rPr lang="en-US" dirty="0" smtClean="0"/>
              <a:t>Identify strengths and weaknesses</a:t>
            </a:r>
          </a:p>
          <a:p>
            <a:pPr lvl="1">
              <a:buFont typeface="Wingdings" pitchFamily="2" charset="2"/>
              <a:buChar char="Ø"/>
            </a:pPr>
            <a:r>
              <a:rPr lang="en-US" dirty="0" smtClean="0"/>
              <a:t>Begin planning ways to improve student achievement</a:t>
            </a:r>
          </a:p>
          <a:p>
            <a:pPr lvl="1">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Buford Elementary Profile Summary</a:t>
            </a:r>
            <a:endParaRPr lang="en-US" sz="3600" dirty="0"/>
          </a:p>
        </p:txBody>
      </p:sp>
      <p:sp>
        <p:nvSpPr>
          <p:cNvPr id="3" name="Rectangle 2"/>
          <p:cNvSpPr txBox="1">
            <a:spLocks/>
          </p:cNvSpPr>
          <p:nvPr/>
        </p:nvSpPr>
        <p:spPr>
          <a:xfrm>
            <a:off x="609600" y="1600200"/>
            <a:ext cx="8153400" cy="44958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buFont typeface="Wingdings" pitchFamily="2" charset="2"/>
              <a:buChar char="Ø"/>
            </a:pPr>
            <a:r>
              <a:rPr lang="en-US" dirty="0" smtClean="0"/>
              <a:t>Buford Elementary School is a Title 1 School located 35 miles northeast of metropolitan Atlanta in the city of Buford, Georgia. Buford Elementary serves approximately 600-650 kindergarten and first grade students. Approximately 40-60 percent of students enrolled at Buford Elementary qualify for free and reduced lunch. The largest student demographics at Buford Elementary are: White, followed by Hispanic, and then African-American. </a:t>
            </a:r>
          </a:p>
        </p:txBody>
      </p:sp>
    </p:spTree>
    <p:extLst>
      <p:ext uri="{BB962C8B-B14F-4D97-AF65-F5344CB8AC3E}">
        <p14:creationId xmlns:p14="http://schemas.microsoft.com/office/powerpoint/2010/main" val="3874226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44885754"/>
              </p:ext>
            </p:extLst>
          </p:nvPr>
        </p:nvGraphicFramePr>
        <p:xfrm>
          <a:off x="0" y="0"/>
          <a:ext cx="9144000" cy="685692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270043" y="6488668"/>
            <a:ext cx="873957" cy="369332"/>
          </a:xfrm>
          <a:prstGeom prst="rect">
            <a:avLst/>
          </a:prstGeom>
          <a:noFill/>
        </p:spPr>
        <p:txBody>
          <a:bodyPr wrap="none" rtlCol="0">
            <a:spAutoFit/>
          </a:bodyPr>
          <a:lstStyle/>
          <a:p>
            <a:r>
              <a:rPr lang="en-US" dirty="0" smtClean="0"/>
              <a:t>N = 54</a:t>
            </a:r>
            <a:endParaRPr lang="en-US" dirty="0"/>
          </a:p>
        </p:txBody>
      </p:sp>
    </p:spTree>
    <p:extLst>
      <p:ext uri="{BB962C8B-B14F-4D97-AF65-F5344CB8AC3E}">
        <p14:creationId xmlns:p14="http://schemas.microsoft.com/office/powerpoint/2010/main" val="1998424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Buford Elementary School</a:t>
            </a:r>
            <a:endParaRPr lang="en-US" dirty="0"/>
          </a:p>
        </p:txBody>
      </p:sp>
      <p:sp>
        <p:nvSpPr>
          <p:cNvPr id="3" name="Rectangle 2"/>
          <p:cNvSpPr>
            <a:spLocks noGrp="1"/>
          </p:cNvSpPr>
          <p:nvPr>
            <p:ph sz="quarter" idx="1"/>
          </p:nvPr>
        </p:nvSpPr>
        <p:spPr/>
        <p:txBody>
          <a:bodyPr/>
          <a:lstStyle/>
          <a:p>
            <a:pPr>
              <a:buFont typeface="Wingdings" pitchFamily="2" charset="2"/>
              <a:buChar char="Ø"/>
            </a:pPr>
            <a:r>
              <a:rPr lang="en-US" dirty="0" smtClean="0"/>
              <a:t>A Closer Look at Student Demographics</a:t>
            </a:r>
          </a:p>
          <a:p>
            <a:pPr lvl="1">
              <a:buFont typeface="Wingdings" pitchFamily="2" charset="2"/>
              <a:buChar char="Ø"/>
            </a:pPr>
            <a:r>
              <a:rPr lang="en-US" dirty="0" smtClean="0"/>
              <a:t>Free and Reduced Lunch Student Population</a:t>
            </a:r>
          </a:p>
          <a:p>
            <a:pPr lvl="1">
              <a:buFont typeface="Wingdings" pitchFamily="2" charset="2"/>
              <a:buChar char="Ø"/>
            </a:pPr>
            <a:r>
              <a:rPr lang="en-US" dirty="0" smtClean="0"/>
              <a:t>Total Student Enrollment *</a:t>
            </a:r>
          </a:p>
          <a:p>
            <a:pPr lvl="1">
              <a:buFont typeface="Wingdings" pitchFamily="2" charset="2"/>
              <a:buChar char="Ø"/>
            </a:pPr>
            <a:r>
              <a:rPr lang="en-US" dirty="0" smtClean="0"/>
              <a:t>Racial Demographic Overview *</a:t>
            </a:r>
          </a:p>
          <a:p>
            <a:pPr lvl="1">
              <a:buFont typeface="Wingdings" pitchFamily="2" charset="2"/>
              <a:buChar char="Ø"/>
            </a:pPr>
            <a:endParaRPr lang="en-US" dirty="0"/>
          </a:p>
          <a:p>
            <a:pPr marL="365760" lvl="1" indent="0">
              <a:buNone/>
            </a:pPr>
            <a:r>
              <a:rPr lang="en-US" dirty="0" smtClean="0"/>
              <a:t>* Quarterly Date Data Corresponds with the STAR Early Literacy, STAR Reading, and STAR Math Testing Cycles at Buford Elementary</a:t>
            </a:r>
          </a:p>
          <a:p>
            <a:pPr lvl="1">
              <a:buFont typeface="Wingdings" pitchFamily="2" charset="2"/>
              <a:buChar char="Ø"/>
            </a:pPr>
            <a:endParaRPr lang="en-US" dirty="0" smtClean="0"/>
          </a:p>
          <a:p>
            <a:pPr lvl="1">
              <a:buFont typeface="Wingdings" pitchFamily="2" charset="2"/>
              <a:buChar char="Ø"/>
            </a:pPr>
            <a:endParaRPr lang="en-US" dirty="0" smtClean="0"/>
          </a:p>
          <a:p>
            <a:pPr lvl="1">
              <a:buFont typeface="Wingdings" pitchFamily="2" charset="2"/>
              <a:buChar char="Ø"/>
            </a:pPr>
            <a:endParaRPr lang="en-US" dirty="0"/>
          </a:p>
        </p:txBody>
      </p:sp>
    </p:spTree>
    <p:extLst>
      <p:ext uri="{BB962C8B-B14F-4D97-AF65-F5344CB8AC3E}">
        <p14:creationId xmlns:p14="http://schemas.microsoft.com/office/powerpoint/2010/main" val="1277644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25870253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rot="16200000">
            <a:off x="-424694" y="3433833"/>
            <a:ext cx="1828321" cy="307777"/>
          </a:xfrm>
          <a:prstGeom prst="rect">
            <a:avLst/>
          </a:prstGeom>
          <a:noFill/>
        </p:spPr>
        <p:txBody>
          <a:bodyPr wrap="none" rtlCol="0">
            <a:spAutoFit/>
          </a:bodyPr>
          <a:lstStyle/>
          <a:p>
            <a:r>
              <a:rPr lang="en-US" sz="1400" dirty="0" smtClean="0">
                <a:solidFill>
                  <a:srgbClr val="595959"/>
                </a:solidFill>
              </a:rPr>
              <a:t>Percentage of Students</a:t>
            </a:r>
            <a:endParaRPr lang="en-US" sz="1400" dirty="0">
              <a:solidFill>
                <a:srgbClr val="595959"/>
              </a:solidFill>
            </a:endParaRPr>
          </a:p>
        </p:txBody>
      </p:sp>
    </p:spTree>
    <p:extLst>
      <p:ext uri="{BB962C8B-B14F-4D97-AF65-F5344CB8AC3E}">
        <p14:creationId xmlns:p14="http://schemas.microsoft.com/office/powerpoint/2010/main" val="1512220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022258422"/>
              </p:ext>
            </p:extLst>
          </p:nvPr>
        </p:nvGraphicFramePr>
        <p:xfrm>
          <a:off x="222993" y="12879"/>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16200000">
            <a:off x="-1211065" y="2827536"/>
            <a:ext cx="2723951" cy="307777"/>
          </a:xfrm>
          <a:prstGeom prst="rect">
            <a:avLst/>
          </a:prstGeom>
          <a:noFill/>
        </p:spPr>
        <p:txBody>
          <a:bodyPr wrap="none" rtlCol="0">
            <a:spAutoFit/>
          </a:bodyPr>
          <a:lstStyle/>
          <a:p>
            <a:r>
              <a:rPr lang="en-US" sz="1400" dirty="0" smtClean="0">
                <a:solidFill>
                  <a:srgbClr val="595959"/>
                </a:solidFill>
              </a:rPr>
              <a:t>Number of Students Enrolled at BES</a:t>
            </a:r>
            <a:endParaRPr lang="en-US" sz="1400" dirty="0">
              <a:solidFill>
                <a:srgbClr val="595959"/>
              </a:solidFill>
            </a:endParaRPr>
          </a:p>
        </p:txBody>
      </p:sp>
    </p:spTree>
    <p:extLst>
      <p:ext uri="{BB962C8B-B14F-4D97-AF65-F5344CB8AC3E}">
        <p14:creationId xmlns:p14="http://schemas.microsoft.com/office/powerpoint/2010/main" val="2545224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25965656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457200" y="5181600"/>
            <a:ext cx="27432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00400" y="5181600"/>
            <a:ext cx="27432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43600" y="5181600"/>
            <a:ext cx="27432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6200000">
            <a:off x="-343001" y="2549824"/>
            <a:ext cx="1597425" cy="307777"/>
          </a:xfrm>
          <a:prstGeom prst="rect">
            <a:avLst/>
          </a:prstGeom>
          <a:noFill/>
        </p:spPr>
        <p:txBody>
          <a:bodyPr wrap="none" rtlCol="0">
            <a:spAutoFit/>
          </a:bodyPr>
          <a:lstStyle/>
          <a:p>
            <a:r>
              <a:rPr lang="en-US" sz="1400" dirty="0" smtClean="0">
                <a:solidFill>
                  <a:srgbClr val="595959"/>
                </a:solidFill>
              </a:rPr>
              <a:t>Number of Students</a:t>
            </a:r>
            <a:endParaRPr lang="en-US" sz="1400" dirty="0">
              <a:solidFill>
                <a:srgbClr val="595959"/>
              </a:solidFill>
            </a:endParaRPr>
          </a:p>
        </p:txBody>
      </p:sp>
    </p:spTree>
    <p:extLst>
      <p:ext uri="{BB962C8B-B14F-4D97-AF65-F5344CB8AC3E}">
        <p14:creationId xmlns:p14="http://schemas.microsoft.com/office/powerpoint/2010/main" val="838794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3600" dirty="0" smtClean="0"/>
              <a:t>Testing History of Buford Elementary School</a:t>
            </a:r>
            <a:endParaRPr lang="en-US" sz="3600" dirty="0"/>
          </a:p>
        </p:txBody>
      </p:sp>
      <p:sp>
        <p:nvSpPr>
          <p:cNvPr id="3" name="Rectangle 2"/>
          <p:cNvSpPr>
            <a:spLocks noGrp="1"/>
          </p:cNvSpPr>
          <p:nvPr>
            <p:ph sz="quarter" idx="1"/>
          </p:nvPr>
        </p:nvSpPr>
        <p:spPr/>
        <p:txBody>
          <a:bodyPr>
            <a:noAutofit/>
          </a:bodyPr>
          <a:lstStyle/>
          <a:p>
            <a:pPr marL="0" indent="0">
              <a:buNone/>
            </a:pPr>
            <a:r>
              <a:rPr lang="en-US" sz="2400" dirty="0" smtClean="0"/>
              <a:t>According to the 2012-2013 BES School Profile and </a:t>
            </a:r>
            <a:r>
              <a:rPr lang="en-US" sz="2400" dirty="0" err="1" smtClean="0"/>
              <a:t>GaDOE’s</a:t>
            </a:r>
            <a:r>
              <a:rPr lang="en-US" sz="2400" dirty="0" smtClean="0"/>
              <a:t> CRCT parent brochure, starting in the 2011-2012 school year, the Georgia Department of Education no longer funded or mandated giving the CRCT at the first and second grade level. Buford Elementary elected to continue administering the CRCT in 2011 and 2012 despite lack of support from the state.</a:t>
            </a:r>
          </a:p>
        </p:txBody>
      </p:sp>
      <p:pic>
        <p:nvPicPr>
          <p:cNvPr id="5" name="Content Placeholder 4" descr="compassPencilRuler_bg.png"/>
          <p:cNvPicPr>
            <a:picLocks noGrp="1" noChangeAspect="1"/>
          </p:cNvPicPr>
          <p:nvPr>
            <p:ph sz="quarter" idx="2"/>
          </p:nvPr>
        </p:nvPicPr>
        <p:blipFill>
          <a:blip r:embed="rId3">
            <a:lum bright="28000" contrast="-63000"/>
          </a:blip>
          <a:stretch>
            <a:fillRect/>
          </a:stretch>
        </p:blipFill>
        <p:spPr>
          <a:xfrm>
            <a:off x="4572000" y="1600200"/>
            <a:ext cx="4419600" cy="4572000"/>
          </a:xfrm>
          <a:ln w="50800" cmpd="dbl">
            <a:solidFill>
              <a:schemeClr val="accent2"/>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7B6A5FA-AEDC-493D-A38F-607DB1F387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for college course (paper and pencil design)</Template>
  <TotalTime>0</TotalTime>
  <Words>892</Words>
  <Application>Microsoft Office PowerPoint</Application>
  <PresentationFormat>On-screen Show (4:3)</PresentationFormat>
  <Paragraphs>96</Paragraphs>
  <Slides>19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Tw Cen MT</vt:lpstr>
      <vt:lpstr>Wingdings</vt:lpstr>
      <vt:lpstr>Wingdings 2</vt:lpstr>
      <vt:lpstr>Student presentation</vt:lpstr>
      <vt:lpstr>Buford Elementary School Data Overview / November 2016</vt:lpstr>
      <vt:lpstr>Purpose</vt:lpstr>
      <vt:lpstr>Buford Elementary Profile Summary</vt:lpstr>
      <vt:lpstr>PowerPoint Presentation</vt:lpstr>
      <vt:lpstr>Buford Elementary School</vt:lpstr>
      <vt:lpstr>PowerPoint Presentation</vt:lpstr>
      <vt:lpstr>PowerPoint Presentation</vt:lpstr>
      <vt:lpstr>PowerPoint Presentation</vt:lpstr>
      <vt:lpstr>Testing History of Buford Elementary School</vt:lpstr>
      <vt:lpstr>Buford Elementary CRCT Snapshot</vt:lpstr>
      <vt:lpstr>Buford Elementary CRCT 2009-2010: A Closer Look at the Top Three Racial Demographics Enrolled at Buford Elementary A Comparison of School and State Results</vt:lpstr>
      <vt:lpstr>Testing History of Buford Elementary School</vt:lpstr>
      <vt:lpstr>PowerPoint Presentation</vt:lpstr>
      <vt:lpstr>PowerPoint Presentation</vt:lpstr>
      <vt:lpstr>PowerPoint Presentation</vt:lpstr>
      <vt:lpstr>Spotlight on Star Math: A Closer Look</vt:lpstr>
      <vt:lpstr>Spotlight on Star Math: A Closer Look: Percentage of Students At/Above Benchmark</vt:lpstr>
      <vt:lpstr>Spotlight on Star Math: A Closer Look: Percentage of Students at Intervention and Urgent Intervention Side by Side Comparison</vt:lpstr>
      <vt:lpstr>Data Overview 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2015-11-16T21:03:40Z</dcterms:created>
  <dcterms:modified xsi:type="dcterms:W3CDTF">2015-11-22T01:02:28Z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