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5" r:id="rId15"/>
    <p:sldId id="271" r:id="rId16"/>
    <p:sldId id="272" r:id="rId17"/>
    <p:sldId id="274"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7/14/14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7/14/14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7/14/14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7/14/14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az-kids.com/main/Download/id/white_paper_raz-kids/resource/teachercorn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az-kid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Understanding Raz-Kids</a:t>
            </a:r>
            <a:br>
              <a:rPr lang="en-US" sz="4000" dirty="0" smtClean="0"/>
            </a:br>
            <a:r>
              <a:rPr lang="en-US" sz="4000" dirty="0" smtClean="0"/>
              <a:t>And Why We Need It Now</a:t>
            </a:r>
            <a:endParaRPr lang="en-US" sz="4000" dirty="0"/>
          </a:p>
        </p:txBody>
      </p:sp>
      <p:sp>
        <p:nvSpPr>
          <p:cNvPr id="3" name="Subtitle 2"/>
          <p:cNvSpPr>
            <a:spLocks noGrp="1"/>
          </p:cNvSpPr>
          <p:nvPr>
            <p:ph type="subTitle" idx="1"/>
          </p:nvPr>
        </p:nvSpPr>
        <p:spPr/>
        <p:txBody>
          <a:bodyPr>
            <a:normAutofit fontScale="92500" lnSpcReduction="10000"/>
          </a:bodyPr>
          <a:lstStyle/>
          <a:p>
            <a:r>
              <a:rPr lang="en-US" dirty="0" smtClean="0"/>
              <a:t>Adam Meador</a:t>
            </a:r>
          </a:p>
          <a:p>
            <a:r>
              <a:rPr lang="en-US" dirty="0" smtClean="0"/>
              <a:t>KSU ITEC 7445</a:t>
            </a:r>
          </a:p>
          <a:p>
            <a:r>
              <a:rPr lang="en-US" dirty="0" smtClean="0"/>
              <a:t>Emerging Technology</a:t>
            </a:r>
            <a:endParaRPr lang="en-US" dirty="0"/>
          </a:p>
        </p:txBody>
      </p:sp>
    </p:spTree>
    <p:extLst>
      <p:ext uri="{BB962C8B-B14F-4D97-AF65-F5344CB8AC3E}">
        <p14:creationId xmlns:p14="http://schemas.microsoft.com/office/powerpoint/2010/main" val="2223862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Concerns</a:t>
            </a:r>
            <a:endParaRPr lang="en-US" dirty="0"/>
          </a:p>
        </p:txBody>
      </p:sp>
      <p:sp>
        <p:nvSpPr>
          <p:cNvPr id="3" name="Content Placeholder 2"/>
          <p:cNvSpPr>
            <a:spLocks noGrp="1"/>
          </p:cNvSpPr>
          <p:nvPr>
            <p:ph idx="1"/>
          </p:nvPr>
        </p:nvSpPr>
        <p:spPr>
          <a:xfrm>
            <a:off x="549275" y="1600200"/>
            <a:ext cx="8042276" cy="4362115"/>
          </a:xfrm>
        </p:spPr>
        <p:txBody>
          <a:bodyPr>
            <a:normAutofit/>
          </a:bodyPr>
          <a:lstStyle/>
          <a:p>
            <a:r>
              <a:rPr lang="en-US" dirty="0" smtClean="0"/>
              <a:t>The Raz-Kids Terms of Service state that: If a registered classroom teacher shares a password or produces materials for a non-registered classroom, the entire license will be immediately canceled without refund. Additionally, unauthorized use is subject to retroactive charge.</a:t>
            </a:r>
          </a:p>
          <a:p>
            <a:r>
              <a:rPr lang="en-US" dirty="0" smtClean="0"/>
              <a:t>Concern: Implementation is for 1</a:t>
            </a:r>
            <a:r>
              <a:rPr lang="en-US" baseline="30000" dirty="0" smtClean="0"/>
              <a:t>st</a:t>
            </a:r>
            <a:r>
              <a:rPr lang="en-US" dirty="0" smtClean="0"/>
              <a:t> grade only. It must be abundantly clear to 1</a:t>
            </a:r>
            <a:r>
              <a:rPr lang="en-US" baseline="30000" dirty="0" smtClean="0"/>
              <a:t>st</a:t>
            </a:r>
            <a:r>
              <a:rPr lang="en-US" dirty="0" smtClean="0"/>
              <a:t> grade teachers to not share Raz-Kids products with the K teachers as this could void the school license agreement.</a:t>
            </a:r>
          </a:p>
        </p:txBody>
      </p:sp>
    </p:spTree>
    <p:extLst>
      <p:ext uri="{BB962C8B-B14F-4D97-AF65-F5344CB8AC3E}">
        <p14:creationId xmlns:p14="http://schemas.microsoft.com/office/powerpoint/2010/main" val="28960190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Funding Sources</a:t>
            </a:r>
            <a:endParaRPr lang="en-US" dirty="0"/>
          </a:p>
        </p:txBody>
      </p:sp>
      <p:sp>
        <p:nvSpPr>
          <p:cNvPr id="3" name="Content Placeholder 2"/>
          <p:cNvSpPr>
            <a:spLocks noGrp="1"/>
          </p:cNvSpPr>
          <p:nvPr>
            <p:ph idx="1"/>
          </p:nvPr>
        </p:nvSpPr>
        <p:spPr>
          <a:xfrm>
            <a:off x="549275" y="1600200"/>
            <a:ext cx="8042276" cy="4362115"/>
          </a:xfrm>
        </p:spPr>
        <p:txBody>
          <a:bodyPr>
            <a:normAutofit/>
          </a:bodyPr>
          <a:lstStyle/>
          <a:p>
            <a:r>
              <a:rPr lang="en-US" dirty="0"/>
              <a:t>Total cost to implement: </a:t>
            </a:r>
            <a:r>
              <a:rPr lang="en-US" dirty="0" smtClean="0"/>
              <a:t>1869.35 for 360 1</a:t>
            </a:r>
            <a:r>
              <a:rPr lang="en-US" baseline="30000" dirty="0" smtClean="0"/>
              <a:t>st</a:t>
            </a:r>
            <a:r>
              <a:rPr lang="en-US" dirty="0" smtClean="0"/>
              <a:t> grade seats.</a:t>
            </a:r>
          </a:p>
          <a:p>
            <a:r>
              <a:rPr lang="en-US" dirty="0" smtClean="0"/>
              <a:t>Funding Options – General Funds, Title Funds, PTO Local Fund, Central Office Funds</a:t>
            </a:r>
          </a:p>
          <a:p>
            <a:pPr marL="0" indent="0">
              <a:buNone/>
            </a:pPr>
            <a:endParaRPr lang="en-US" dirty="0"/>
          </a:p>
          <a:p>
            <a:endParaRPr lang="en-US" dirty="0" smtClean="0"/>
          </a:p>
        </p:txBody>
      </p:sp>
    </p:spTree>
    <p:extLst>
      <p:ext uri="{BB962C8B-B14F-4D97-AF65-F5344CB8AC3E}">
        <p14:creationId xmlns:p14="http://schemas.microsoft.com/office/powerpoint/2010/main" val="3560715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Raz-Kids in the Classroom</a:t>
            </a:r>
            <a:endParaRPr lang="en-US" dirty="0"/>
          </a:p>
        </p:txBody>
      </p:sp>
      <p:sp>
        <p:nvSpPr>
          <p:cNvPr id="3" name="Text Placeholder 2"/>
          <p:cNvSpPr>
            <a:spLocks noGrp="1"/>
          </p:cNvSpPr>
          <p:nvPr>
            <p:ph type="body" sz="half" idx="2"/>
          </p:nvPr>
        </p:nvSpPr>
        <p:spPr/>
        <p:txBody>
          <a:bodyPr/>
          <a:lstStyle/>
          <a:p>
            <a:pPr marL="285750" indent="-285750" algn="l">
              <a:buFontTx/>
              <a:buChar char="-"/>
            </a:pPr>
            <a:r>
              <a:rPr lang="en-US" dirty="0" smtClean="0"/>
              <a:t>Leveled </a:t>
            </a:r>
            <a:r>
              <a:rPr lang="en-US" dirty="0" err="1" smtClean="0"/>
              <a:t>ebooks</a:t>
            </a:r>
            <a:r>
              <a:rPr lang="en-US" dirty="0" smtClean="0"/>
              <a:t> for independent reading.</a:t>
            </a:r>
          </a:p>
          <a:p>
            <a:pPr marL="285750" indent="-285750" algn="l">
              <a:buFontTx/>
              <a:buChar char="-"/>
            </a:pPr>
            <a:r>
              <a:rPr lang="en-US" dirty="0" smtClean="0"/>
              <a:t>Custom and self-paced assignments according to student’s level.</a:t>
            </a:r>
          </a:p>
          <a:p>
            <a:pPr marL="285750" indent="-285750" algn="l">
              <a:buFontTx/>
              <a:buChar char="-"/>
            </a:pPr>
            <a:r>
              <a:rPr lang="en-US" dirty="0" smtClean="0"/>
              <a:t>“Listen” </a:t>
            </a:r>
            <a:r>
              <a:rPr lang="en-US" dirty="0" err="1" smtClean="0"/>
              <a:t>ebooks</a:t>
            </a:r>
            <a:r>
              <a:rPr lang="en-US" dirty="0" smtClean="0"/>
              <a:t> having engaging animation and sound effects.</a:t>
            </a:r>
          </a:p>
          <a:p>
            <a:pPr marL="285750" indent="-285750" algn="l">
              <a:buFontTx/>
              <a:buChar char="-"/>
            </a:pPr>
            <a:endParaRPr lang="en-US" dirty="0" smtClean="0"/>
          </a:p>
          <a:p>
            <a:pPr marL="285750" indent="-285750" algn="l">
              <a:buFontTx/>
              <a:buChar char="-"/>
            </a:pPr>
            <a:r>
              <a:rPr lang="en-US" dirty="0" smtClean="0"/>
              <a:t>“Read” </a:t>
            </a:r>
            <a:r>
              <a:rPr lang="en-US" dirty="0" err="1" smtClean="0"/>
              <a:t>ebooks</a:t>
            </a:r>
            <a:r>
              <a:rPr lang="en-US" dirty="0" smtClean="0"/>
              <a:t> allow students to record their reading for teacher fluency progress checks.</a:t>
            </a:r>
          </a:p>
          <a:p>
            <a:pPr algn="l"/>
            <a:endParaRPr lang="en-US" dirty="0"/>
          </a:p>
          <a:p>
            <a:pPr algn="l"/>
            <a:endParaRPr lang="en-US" dirty="0" smtClean="0"/>
          </a:p>
          <a:p>
            <a:pPr algn="l"/>
            <a:endParaRPr lang="en-US" dirty="0"/>
          </a:p>
          <a:p>
            <a:pPr algn="l"/>
            <a:endParaRPr lang="en-US" dirty="0" smtClean="0"/>
          </a:p>
          <a:p>
            <a:endParaRPr lang="en-US" dirty="0"/>
          </a:p>
        </p:txBody>
      </p:sp>
      <p:pic>
        <p:nvPicPr>
          <p:cNvPr id="5" name="Picture Placeholder 4" descr="IMG_4904.jp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5348" t="3438" r="33070" b="-3438"/>
          <a:stretch/>
        </p:blipFill>
        <p:spPr>
          <a:xfrm>
            <a:off x="5264406" y="372760"/>
            <a:ext cx="3657600" cy="5318077"/>
          </a:xfrm>
        </p:spPr>
      </p:pic>
    </p:spTree>
    <p:extLst>
      <p:ext uri="{BB962C8B-B14F-4D97-AF65-F5344CB8AC3E}">
        <p14:creationId xmlns:p14="http://schemas.microsoft.com/office/powerpoint/2010/main" val="39773234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Raz-Kids in the Classroom</a:t>
            </a:r>
            <a:endParaRPr lang="en-US" dirty="0"/>
          </a:p>
        </p:txBody>
      </p:sp>
      <p:sp>
        <p:nvSpPr>
          <p:cNvPr id="3" name="Text Placeholder 2"/>
          <p:cNvSpPr>
            <a:spLocks noGrp="1"/>
          </p:cNvSpPr>
          <p:nvPr>
            <p:ph type="body" sz="half" idx="2"/>
          </p:nvPr>
        </p:nvSpPr>
        <p:spPr/>
        <p:txBody>
          <a:bodyPr/>
          <a:lstStyle/>
          <a:p>
            <a:pPr marL="285750" indent="-285750" algn="l">
              <a:buFontTx/>
              <a:buChar char="-"/>
            </a:pPr>
            <a:r>
              <a:rPr lang="en-US" dirty="0" smtClean="0"/>
              <a:t>“Listen” </a:t>
            </a:r>
            <a:r>
              <a:rPr lang="en-US" dirty="0" err="1" smtClean="0"/>
              <a:t>ebooks</a:t>
            </a:r>
            <a:r>
              <a:rPr lang="en-US" dirty="0" smtClean="0"/>
              <a:t> have built in text-to speech technology that reads the story aloud and highlights spoken words as they are read.</a:t>
            </a:r>
          </a:p>
          <a:p>
            <a:pPr algn="l"/>
            <a:endParaRPr lang="en-US" dirty="0" smtClean="0"/>
          </a:p>
          <a:p>
            <a:pPr algn="l"/>
            <a:endParaRPr lang="en-US" dirty="0"/>
          </a:p>
          <a:p>
            <a:pPr algn="l"/>
            <a:endParaRPr lang="en-US" dirty="0" smtClean="0"/>
          </a:p>
          <a:p>
            <a:endParaRPr lang="en-US" dirty="0"/>
          </a:p>
        </p:txBody>
      </p:sp>
      <p:pic>
        <p:nvPicPr>
          <p:cNvPr id="8" name="Picture Placeholder 7" descr="IMG_4906.jp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5253" t="3187" r="33165" b="-3187"/>
          <a:stretch/>
        </p:blipFill>
        <p:spPr/>
      </p:pic>
    </p:spTree>
    <p:extLst>
      <p:ext uri="{BB962C8B-B14F-4D97-AF65-F5344CB8AC3E}">
        <p14:creationId xmlns:p14="http://schemas.microsoft.com/office/powerpoint/2010/main" val="28113804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Raz-Kids in the Classroom</a:t>
            </a:r>
            <a:endParaRPr lang="en-US" dirty="0"/>
          </a:p>
        </p:txBody>
      </p:sp>
      <p:sp>
        <p:nvSpPr>
          <p:cNvPr id="3" name="Text Placeholder 2"/>
          <p:cNvSpPr>
            <a:spLocks noGrp="1"/>
          </p:cNvSpPr>
          <p:nvPr>
            <p:ph type="body" sz="half" idx="2"/>
          </p:nvPr>
        </p:nvSpPr>
        <p:spPr/>
        <p:txBody>
          <a:bodyPr/>
          <a:lstStyle/>
          <a:p>
            <a:pPr marL="285750" indent="-285750" algn="l">
              <a:buFontTx/>
              <a:buChar char="-"/>
            </a:pPr>
            <a:r>
              <a:rPr lang="en-US" dirty="0" smtClean="0"/>
              <a:t>Students can access Raz-Kids through our </a:t>
            </a:r>
            <a:r>
              <a:rPr lang="en-US" dirty="0" err="1" smtClean="0"/>
              <a:t>iOS</a:t>
            </a:r>
            <a:r>
              <a:rPr lang="en-US" dirty="0" smtClean="0"/>
              <a:t> products.</a:t>
            </a:r>
          </a:p>
          <a:p>
            <a:pPr marL="285750" indent="-285750" algn="l">
              <a:buFontTx/>
              <a:buChar char="-"/>
            </a:pPr>
            <a:r>
              <a:rPr lang="en-US" dirty="0" smtClean="0"/>
              <a:t>Students can access through netbooks and desktops.</a:t>
            </a:r>
          </a:p>
          <a:p>
            <a:pPr marL="285750" indent="-285750" algn="l">
              <a:buFontTx/>
              <a:buChar char="-"/>
            </a:pPr>
            <a:r>
              <a:rPr lang="en-US" dirty="0" smtClean="0"/>
              <a:t>Students can easily access through BYOD. The Raz-Kids app is also Android compatible.</a:t>
            </a:r>
          </a:p>
          <a:p>
            <a:pPr marL="285750" indent="-285750" algn="l">
              <a:buFontTx/>
              <a:buChar char="-"/>
            </a:pPr>
            <a:endParaRPr lang="en-US" dirty="0" smtClean="0"/>
          </a:p>
          <a:p>
            <a:pPr algn="l"/>
            <a:endParaRPr lang="en-US" dirty="0"/>
          </a:p>
          <a:p>
            <a:pPr algn="l"/>
            <a:endParaRPr lang="en-US" dirty="0" smtClean="0"/>
          </a:p>
          <a:p>
            <a:endParaRPr lang="en-US" dirty="0"/>
          </a:p>
        </p:txBody>
      </p:sp>
      <p:pic>
        <p:nvPicPr>
          <p:cNvPr id="5" name="Picture Placeholder 4" descr="IMG_4911.jp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3112" r="35306"/>
          <a:stretch/>
        </p:blipFill>
        <p:spPr/>
      </p:pic>
    </p:spTree>
    <p:extLst>
      <p:ext uri="{BB962C8B-B14F-4D97-AF65-F5344CB8AC3E}">
        <p14:creationId xmlns:p14="http://schemas.microsoft.com/office/powerpoint/2010/main" val="11756685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Raz-Kids in the Classroom</a:t>
            </a:r>
            <a:endParaRPr lang="en-US" dirty="0"/>
          </a:p>
        </p:txBody>
      </p:sp>
      <p:sp>
        <p:nvSpPr>
          <p:cNvPr id="3" name="Text Placeholder 2"/>
          <p:cNvSpPr>
            <a:spLocks noGrp="1"/>
          </p:cNvSpPr>
          <p:nvPr>
            <p:ph type="body" sz="half" idx="2"/>
          </p:nvPr>
        </p:nvSpPr>
        <p:spPr/>
        <p:txBody>
          <a:bodyPr/>
          <a:lstStyle/>
          <a:p>
            <a:pPr marL="285750" indent="-285750" algn="l">
              <a:buFontTx/>
              <a:buChar char="-"/>
            </a:pPr>
            <a:r>
              <a:rPr lang="en-US" dirty="0" smtClean="0"/>
              <a:t>2 non-fiction and 2 fiction benchmark passages for every reading level.</a:t>
            </a:r>
          </a:p>
          <a:p>
            <a:pPr marL="285750" indent="-285750" algn="l">
              <a:buFontTx/>
              <a:buChar char="-"/>
            </a:pPr>
            <a:r>
              <a:rPr lang="en-US" dirty="0" smtClean="0"/>
              <a:t>Assign benchmark passages to students and review student recordings of their reading.</a:t>
            </a:r>
          </a:p>
          <a:p>
            <a:pPr marL="285750" indent="-285750" algn="l">
              <a:buFontTx/>
              <a:buChar char="-"/>
            </a:pPr>
            <a:endParaRPr lang="en-US" dirty="0" smtClean="0"/>
          </a:p>
          <a:p>
            <a:pPr algn="l"/>
            <a:endParaRPr lang="en-US" dirty="0" smtClean="0"/>
          </a:p>
          <a:p>
            <a:pPr algn="l"/>
            <a:endParaRPr lang="en-US" dirty="0"/>
          </a:p>
          <a:p>
            <a:pPr algn="l"/>
            <a:endParaRPr lang="en-US" dirty="0" smtClean="0"/>
          </a:p>
          <a:p>
            <a:endParaRPr lang="en-US" dirty="0"/>
          </a:p>
        </p:txBody>
      </p:sp>
      <p:pic>
        <p:nvPicPr>
          <p:cNvPr id="8" name="Picture 7" descr="About_Running_Recor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064" y="0"/>
            <a:ext cx="3322839" cy="6858000"/>
          </a:xfrm>
          <a:prstGeom prst="rect">
            <a:avLst/>
          </a:prstGeom>
        </p:spPr>
      </p:pic>
    </p:spTree>
    <p:extLst>
      <p:ext uri="{BB962C8B-B14F-4D97-AF65-F5344CB8AC3E}">
        <p14:creationId xmlns:p14="http://schemas.microsoft.com/office/powerpoint/2010/main" val="32871290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Running Records </a:t>
            </a:r>
            <a:endParaRPr lang="en-US" dirty="0"/>
          </a:p>
        </p:txBody>
      </p:sp>
      <p:sp>
        <p:nvSpPr>
          <p:cNvPr id="3" name="Text Placeholder 2"/>
          <p:cNvSpPr>
            <a:spLocks noGrp="1"/>
          </p:cNvSpPr>
          <p:nvPr>
            <p:ph type="body" sz="half" idx="2"/>
          </p:nvPr>
        </p:nvSpPr>
        <p:spPr/>
        <p:txBody>
          <a:bodyPr>
            <a:normAutofit fontScale="70000" lnSpcReduction="20000"/>
          </a:bodyPr>
          <a:lstStyle/>
          <a:p>
            <a:pPr marL="285750" indent="-285750" algn="l">
              <a:buFontTx/>
              <a:buChar char="-"/>
            </a:pPr>
            <a:r>
              <a:rPr lang="en-US" dirty="0"/>
              <a:t>Running Records are one part of a three-part process to place students in instructionally appropriate level texts and determine whether or not students are ready to move up a level.</a:t>
            </a:r>
          </a:p>
          <a:p>
            <a:pPr marL="285750" indent="-285750" algn="l">
              <a:buFontTx/>
              <a:buChar char="-"/>
            </a:pPr>
            <a:endParaRPr lang="en-US" dirty="0"/>
          </a:p>
          <a:p>
            <a:pPr marL="285750" indent="-285750" algn="l">
              <a:buFontTx/>
              <a:buChar char="-"/>
            </a:pPr>
            <a:r>
              <a:rPr lang="en-US" dirty="0"/>
              <a:t>Part 1: Students read Benchmark Passages or Benchmark Books, and you capture their reading behavior on Running Records.</a:t>
            </a:r>
          </a:p>
          <a:p>
            <a:pPr marL="285750" indent="-285750" algn="l">
              <a:buFontTx/>
              <a:buChar char="-"/>
            </a:pPr>
            <a:endParaRPr lang="en-US" dirty="0"/>
          </a:p>
          <a:p>
            <a:pPr marL="285750" indent="-285750" algn="l">
              <a:buFontTx/>
              <a:buChar char="-"/>
            </a:pPr>
            <a:r>
              <a:rPr lang="en-US" dirty="0"/>
              <a:t>Part 2: Students retell the text, and you use Retelling Rubrics to score their comprehension.</a:t>
            </a:r>
          </a:p>
          <a:p>
            <a:pPr marL="285750" indent="-285750" algn="l">
              <a:buFontTx/>
              <a:buChar char="-"/>
            </a:pPr>
            <a:endParaRPr lang="en-US" dirty="0"/>
          </a:p>
          <a:p>
            <a:pPr marL="285750" indent="-285750" algn="l">
              <a:buFontTx/>
              <a:buChar char="-"/>
            </a:pPr>
            <a:r>
              <a:rPr lang="en-US" dirty="0"/>
              <a:t>Part 3: Students take an oral or written Comprehension Quick Check Quiz, and each question's answer tells what skill it assessed to help you identify comprehension skills for additional practice.</a:t>
            </a:r>
          </a:p>
          <a:p>
            <a:pPr algn="l"/>
            <a:endParaRPr lang="en-US" dirty="0" smtClean="0"/>
          </a:p>
          <a:p>
            <a:pPr algn="l"/>
            <a:endParaRPr lang="en-US" dirty="0"/>
          </a:p>
          <a:p>
            <a:pPr algn="l"/>
            <a:endParaRPr lang="en-US" dirty="0" smtClean="0"/>
          </a:p>
          <a:p>
            <a:endParaRPr lang="en-US" dirty="0"/>
          </a:p>
        </p:txBody>
      </p:sp>
      <p:pic>
        <p:nvPicPr>
          <p:cNvPr id="6" name="Picture Placeholder 5" descr="IMG_4908.jp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48418"/>
          <a:stretch/>
        </p:blipFill>
        <p:spPr/>
      </p:pic>
      <p:sp>
        <p:nvSpPr>
          <p:cNvPr id="7" name="Title 1"/>
          <p:cNvSpPr txBox="1">
            <a:spLocks/>
          </p:cNvSpPr>
          <p:nvPr/>
        </p:nvSpPr>
        <p:spPr>
          <a:xfrm>
            <a:off x="409700" y="5839826"/>
            <a:ext cx="7845612" cy="62314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t>Communication and Collaboration</a:t>
            </a:r>
            <a:endParaRPr lang="en-US" dirty="0"/>
          </a:p>
        </p:txBody>
      </p:sp>
    </p:spTree>
    <p:extLst>
      <p:ext uri="{BB962C8B-B14F-4D97-AF65-F5344CB8AC3E}">
        <p14:creationId xmlns:p14="http://schemas.microsoft.com/office/powerpoint/2010/main" val="14955687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398" y="611872"/>
            <a:ext cx="7639084" cy="1086234"/>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dirty="0" smtClean="0"/>
              <a:t>Data Component</a:t>
            </a:r>
          </a:p>
        </p:txBody>
      </p:sp>
      <p:pic>
        <p:nvPicPr>
          <p:cNvPr id="5" name="Picture 4" descr="IMG_49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655" y="2457149"/>
            <a:ext cx="4362340" cy="3271755"/>
          </a:xfrm>
          <a:prstGeom prst="rect">
            <a:avLst/>
          </a:prstGeom>
        </p:spPr>
      </p:pic>
      <p:pic>
        <p:nvPicPr>
          <p:cNvPr id="6" name="Picture 5" descr="IMG_49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672" y="2464302"/>
            <a:ext cx="4352801" cy="3264601"/>
          </a:xfrm>
          <a:prstGeom prst="rect">
            <a:avLst/>
          </a:prstGeom>
        </p:spPr>
      </p:pic>
      <p:sp>
        <p:nvSpPr>
          <p:cNvPr id="7" name="Text Placeholder 2"/>
          <p:cNvSpPr txBox="1">
            <a:spLocks/>
          </p:cNvSpPr>
          <p:nvPr/>
        </p:nvSpPr>
        <p:spPr>
          <a:xfrm>
            <a:off x="809498" y="1587694"/>
            <a:ext cx="7404402" cy="676446"/>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85750" indent="-285750">
              <a:buFontTx/>
              <a:buChar char="-"/>
            </a:pPr>
            <a:r>
              <a:rPr lang="en-US" dirty="0" smtClean="0"/>
              <a:t>Access Classroom Reports and Skill Reports</a:t>
            </a:r>
          </a:p>
          <a:p>
            <a:pPr marL="285750" indent="-285750">
              <a:buFontTx/>
              <a:buChar char="-"/>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261203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Raz-Kids in the classroom?</a:t>
            </a:r>
            <a:endParaRPr lang="en-US" dirty="0"/>
          </a:p>
        </p:txBody>
      </p:sp>
      <p:sp>
        <p:nvSpPr>
          <p:cNvPr id="3" name="Content Placeholder 2"/>
          <p:cNvSpPr>
            <a:spLocks noGrp="1"/>
          </p:cNvSpPr>
          <p:nvPr>
            <p:ph idx="1"/>
          </p:nvPr>
        </p:nvSpPr>
        <p:spPr>
          <a:xfrm>
            <a:off x="549275" y="1600200"/>
            <a:ext cx="8042276" cy="5257800"/>
          </a:xfrm>
        </p:spPr>
        <p:txBody>
          <a:bodyPr/>
          <a:lstStyle/>
          <a:p>
            <a:r>
              <a:rPr lang="en-US" dirty="0" smtClean="0"/>
              <a:t>This technology will help close the reading gap on our lowest 15%.</a:t>
            </a:r>
          </a:p>
          <a:p>
            <a:r>
              <a:rPr lang="en-US" dirty="0" smtClean="0"/>
              <a:t>Raz-Kids is aligned with Common Core Standards.</a:t>
            </a:r>
          </a:p>
          <a:p>
            <a:r>
              <a:rPr lang="en-US" dirty="0" smtClean="0"/>
              <a:t>With over 27 different built in reading levels this product will meet a diverse set of needs and generate differentiation quickly and effectively. </a:t>
            </a:r>
          </a:p>
          <a:p>
            <a:r>
              <a:rPr lang="en-US" dirty="0" smtClean="0"/>
              <a:t>Promotes parent involvement through the Parent Access Roster component. Parents can monitor their child’s progress easily.</a:t>
            </a:r>
          </a:p>
          <a:p>
            <a:r>
              <a:rPr lang="en-US" dirty="0" smtClean="0"/>
              <a:t>An affordable option for differentiated instructional resources.</a:t>
            </a:r>
          </a:p>
          <a:p>
            <a:endParaRPr lang="en-US" dirty="0" smtClean="0"/>
          </a:p>
        </p:txBody>
      </p:sp>
    </p:spTree>
    <p:extLst>
      <p:ext uri="{BB962C8B-B14F-4D97-AF65-F5344CB8AC3E}">
        <p14:creationId xmlns:p14="http://schemas.microsoft.com/office/powerpoint/2010/main" val="22040064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do other educators evaluate the performance of Raz-Kids?</a:t>
            </a:r>
            <a:endParaRPr lang="en-US" sz="3600" dirty="0"/>
          </a:p>
        </p:txBody>
      </p:sp>
      <p:sp>
        <p:nvSpPr>
          <p:cNvPr id="3" name="Content Placeholder 2"/>
          <p:cNvSpPr>
            <a:spLocks noGrp="1"/>
          </p:cNvSpPr>
          <p:nvPr>
            <p:ph idx="1"/>
          </p:nvPr>
        </p:nvSpPr>
        <p:spPr>
          <a:xfrm>
            <a:off x="549275" y="1600200"/>
            <a:ext cx="8042276" cy="5257800"/>
          </a:xfrm>
        </p:spPr>
        <p:txBody>
          <a:bodyPr>
            <a:normAutofit fontScale="92500"/>
          </a:bodyPr>
          <a:lstStyle/>
          <a:p>
            <a:r>
              <a:rPr lang="en-US" dirty="0" smtClean="0"/>
              <a:t>“Our </a:t>
            </a:r>
            <a:r>
              <a:rPr lang="en-US" dirty="0"/>
              <a:t>K and 1 teachers have been using Raz-Kids for several years now as part of their guided reading program. The students love reading online and taking tests. The program is so motivational for all </a:t>
            </a:r>
            <a:r>
              <a:rPr lang="en-US" dirty="0" smtClean="0"/>
              <a:t>children.” Leslie </a:t>
            </a:r>
            <a:r>
              <a:rPr lang="en-US" dirty="0" err="1" smtClean="0"/>
              <a:t>Mulkey</a:t>
            </a:r>
            <a:r>
              <a:rPr lang="en-US" dirty="0" smtClean="0"/>
              <a:t>, Literacy </a:t>
            </a:r>
            <a:r>
              <a:rPr lang="en-US" dirty="0"/>
              <a:t>Facilitator K–</a:t>
            </a:r>
            <a:r>
              <a:rPr lang="en-US" dirty="0" smtClean="0"/>
              <a:t>5, Fouke </a:t>
            </a:r>
            <a:r>
              <a:rPr lang="en-US" dirty="0"/>
              <a:t>Elementary School, New </a:t>
            </a:r>
            <a:r>
              <a:rPr lang="en-US" dirty="0" smtClean="0"/>
              <a:t>York</a:t>
            </a:r>
          </a:p>
          <a:p>
            <a:r>
              <a:rPr lang="en-US" dirty="0" smtClean="0"/>
              <a:t>“In </a:t>
            </a:r>
            <a:r>
              <a:rPr lang="en-US" dirty="0"/>
              <a:t>a world of data, assessment, and data-driven instruction, anything that can give me information on my students' progress is a huge perk in my eyes. … One of the neat features Raz-Kids has is the ability to look at many different reports about your students on the site</a:t>
            </a:r>
            <a:r>
              <a:rPr lang="en-US" dirty="0" smtClean="0"/>
              <a:t>. </a:t>
            </a:r>
            <a:r>
              <a:rPr lang="en-US" dirty="0"/>
              <a:t>Any program that can lay out that kind of information for me quickly and effortlessly is one I adore</a:t>
            </a:r>
            <a:r>
              <a:rPr lang="en-US" dirty="0" smtClean="0"/>
              <a:t>.” Mrs</a:t>
            </a:r>
            <a:r>
              <a:rPr lang="en-US" dirty="0"/>
              <a:t>. </a:t>
            </a:r>
            <a:r>
              <a:rPr lang="en-US" dirty="0" smtClean="0"/>
              <a:t>Wagers, 1st </a:t>
            </a:r>
            <a:r>
              <a:rPr lang="en-US" dirty="0"/>
              <a:t>Grade </a:t>
            </a:r>
            <a:r>
              <a:rPr lang="en-US" dirty="0" smtClean="0"/>
              <a:t>Teacher, Ohio</a:t>
            </a:r>
          </a:p>
        </p:txBody>
      </p:sp>
    </p:spTree>
    <p:extLst>
      <p:ext uri="{BB962C8B-B14F-4D97-AF65-F5344CB8AC3E}">
        <p14:creationId xmlns:p14="http://schemas.microsoft.com/office/powerpoint/2010/main" val="7269237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Raz-Kids?</a:t>
            </a:r>
            <a:endParaRPr lang="en-US" dirty="0"/>
          </a:p>
        </p:txBody>
      </p:sp>
      <p:sp>
        <p:nvSpPr>
          <p:cNvPr id="3" name="Content Placeholder 2"/>
          <p:cNvSpPr>
            <a:spLocks noGrp="1"/>
          </p:cNvSpPr>
          <p:nvPr>
            <p:ph idx="1"/>
          </p:nvPr>
        </p:nvSpPr>
        <p:spPr>
          <a:xfrm>
            <a:off x="549275" y="1600201"/>
            <a:ext cx="8042276" cy="1380957"/>
          </a:xfrm>
        </p:spPr>
        <p:txBody>
          <a:bodyPr>
            <a:normAutofit fontScale="92500" lnSpcReduction="10000"/>
          </a:bodyPr>
          <a:lstStyle/>
          <a:p>
            <a:r>
              <a:rPr lang="en-US" dirty="0" smtClean="0"/>
              <a:t>Raz-Kids is a supplement to Learning A-Z and a dynamic website with embedded text to speech technologies and assessment tools where kids practice reading </a:t>
            </a:r>
            <a:r>
              <a:rPr lang="en-US" dirty="0" err="1" smtClean="0"/>
              <a:t>ebooks</a:t>
            </a:r>
            <a:r>
              <a:rPr lang="en-US" dirty="0" smtClean="0"/>
              <a:t>, anytime, anywhere. </a:t>
            </a:r>
            <a:endParaRPr lang="en-US" dirty="0"/>
          </a:p>
        </p:txBody>
      </p:sp>
      <p:pic>
        <p:nvPicPr>
          <p:cNvPr id="4" name="Picture 3" descr="raz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606" y="2981158"/>
            <a:ext cx="4472212" cy="3502526"/>
          </a:xfrm>
          <a:prstGeom prst="rect">
            <a:avLst/>
          </a:prstGeom>
        </p:spPr>
      </p:pic>
    </p:spTree>
    <p:extLst>
      <p:ext uri="{BB962C8B-B14F-4D97-AF65-F5344CB8AC3E}">
        <p14:creationId xmlns:p14="http://schemas.microsoft.com/office/powerpoint/2010/main" val="5456251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Research available on the effectiveness of Raz-Kids</a:t>
            </a:r>
            <a:endParaRPr lang="en-US" sz="3600" dirty="0"/>
          </a:p>
        </p:txBody>
      </p:sp>
      <p:sp>
        <p:nvSpPr>
          <p:cNvPr id="3" name="Content Placeholder 2"/>
          <p:cNvSpPr>
            <a:spLocks noGrp="1"/>
          </p:cNvSpPr>
          <p:nvPr>
            <p:ph idx="1"/>
          </p:nvPr>
        </p:nvSpPr>
        <p:spPr>
          <a:xfrm>
            <a:off x="549275" y="1600200"/>
            <a:ext cx="8042276" cy="5257800"/>
          </a:xfrm>
        </p:spPr>
        <p:txBody>
          <a:bodyPr>
            <a:normAutofit/>
          </a:bodyPr>
          <a:lstStyle/>
          <a:p>
            <a:r>
              <a:rPr lang="en-US" dirty="0" smtClean="0"/>
              <a:t>An in depth look at the research behind and importance of differentiated reading instruction can be found in the Raz-Kids White Paper written by </a:t>
            </a:r>
            <a:r>
              <a:rPr lang="en-US" dirty="0" err="1" smtClean="0"/>
              <a:t>Adria</a:t>
            </a:r>
            <a:r>
              <a:rPr lang="en-US" dirty="0" smtClean="0"/>
              <a:t> F. Klein, </a:t>
            </a:r>
            <a:r>
              <a:rPr lang="en-US" dirty="0" err="1" smtClean="0"/>
              <a:t>Ph.D</a:t>
            </a:r>
            <a:r>
              <a:rPr lang="en-US" dirty="0" smtClean="0"/>
              <a:t> </a:t>
            </a:r>
            <a:r>
              <a:rPr lang="en-US" dirty="0" err="1" smtClean="0"/>
              <a:t>at:</a:t>
            </a:r>
            <a:r>
              <a:rPr lang="en-US" dirty="0" err="1" smtClean="0">
                <a:hlinkClick r:id="rId2"/>
              </a:rPr>
              <a:t>http</a:t>
            </a:r>
            <a:r>
              <a:rPr lang="en-US" dirty="0">
                <a:hlinkClick r:id="rId2"/>
              </a:rPr>
              <a:t>://www.raz-kids.com/main/Download/id/white_paper_raz-kids/resource/teachercorner</a:t>
            </a:r>
            <a:endParaRPr lang="en-US" dirty="0" smtClean="0"/>
          </a:p>
        </p:txBody>
      </p:sp>
    </p:spTree>
    <p:extLst>
      <p:ext uri="{BB962C8B-B14F-4D97-AF65-F5344CB8AC3E}">
        <p14:creationId xmlns:p14="http://schemas.microsoft.com/office/powerpoint/2010/main" val="29782402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sp>
        <p:nvSpPr>
          <p:cNvPr id="3" name="Content Placeholder 2"/>
          <p:cNvSpPr>
            <a:spLocks noGrp="1"/>
          </p:cNvSpPr>
          <p:nvPr>
            <p:ph idx="1"/>
          </p:nvPr>
        </p:nvSpPr>
        <p:spPr>
          <a:xfrm>
            <a:off x="549275" y="1600200"/>
            <a:ext cx="8042276" cy="5054165"/>
          </a:xfrm>
        </p:spPr>
        <p:txBody>
          <a:bodyPr>
            <a:normAutofit lnSpcReduction="10000"/>
          </a:bodyPr>
          <a:lstStyle/>
          <a:p>
            <a:r>
              <a:rPr lang="en-US" dirty="0" smtClean="0"/>
              <a:t>2014-2015 Student Data needs to be in place within Power School before Raz-Kids CSV import.</a:t>
            </a:r>
          </a:p>
          <a:p>
            <a:r>
              <a:rPr lang="en-US" dirty="0" smtClean="0"/>
              <a:t>Optional or Mandatory Professional Learning needed for 1</a:t>
            </a:r>
            <a:r>
              <a:rPr lang="en-US" baseline="30000" dirty="0" smtClean="0"/>
              <a:t>st</a:t>
            </a:r>
            <a:r>
              <a:rPr lang="en-US" dirty="0" smtClean="0"/>
              <a:t> grade teachers to correctly implement.</a:t>
            </a:r>
          </a:p>
          <a:p>
            <a:r>
              <a:rPr lang="en-US" dirty="0" smtClean="0"/>
              <a:t>Live Webinars and also recorded Webinars are available to use for free.</a:t>
            </a:r>
          </a:p>
          <a:p>
            <a:r>
              <a:rPr lang="en-US" dirty="0" smtClean="0"/>
              <a:t>Proper set up of </a:t>
            </a:r>
            <a:r>
              <a:rPr lang="en-US" dirty="0" err="1" smtClean="0"/>
              <a:t>iOS</a:t>
            </a:r>
            <a:r>
              <a:rPr lang="en-US" dirty="0" smtClean="0"/>
              <a:t> app on all BES </a:t>
            </a:r>
            <a:r>
              <a:rPr lang="en-US" dirty="0" err="1" smtClean="0"/>
              <a:t>iOS</a:t>
            </a:r>
            <a:r>
              <a:rPr lang="en-US" dirty="0" smtClean="0"/>
              <a:t> devices.</a:t>
            </a:r>
          </a:p>
          <a:p>
            <a:r>
              <a:rPr lang="en-US" dirty="0" smtClean="0"/>
              <a:t>Additional microphone headsets may need to be purchased.</a:t>
            </a:r>
          </a:p>
          <a:p>
            <a:r>
              <a:rPr lang="en-US" dirty="0" smtClean="0"/>
              <a:t>Proper </a:t>
            </a:r>
            <a:r>
              <a:rPr lang="en-US" dirty="0" err="1" smtClean="0"/>
              <a:t>Xirrus</a:t>
            </a:r>
            <a:r>
              <a:rPr lang="en-US" dirty="0" smtClean="0"/>
              <a:t> Wi-Fi Infrastructure in place.</a:t>
            </a:r>
          </a:p>
          <a:p>
            <a:endParaRPr lang="en-US" dirty="0" smtClean="0"/>
          </a:p>
        </p:txBody>
      </p:sp>
    </p:spTree>
    <p:extLst>
      <p:ext uri="{BB962C8B-B14F-4D97-AF65-F5344CB8AC3E}">
        <p14:creationId xmlns:p14="http://schemas.microsoft.com/office/powerpoint/2010/main" val="37226207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549275" y="1600200"/>
            <a:ext cx="8042276" cy="5054165"/>
          </a:xfrm>
        </p:spPr>
        <p:txBody>
          <a:bodyPr>
            <a:normAutofit/>
          </a:bodyPr>
          <a:lstStyle/>
          <a:p>
            <a:r>
              <a:rPr lang="en-US" dirty="0" smtClean="0"/>
              <a:t>Initially I didn’t understand the scope of Raz-Kids. I was aware of the website. I also was aware of the fact that my faculty used Learning A-Z </a:t>
            </a:r>
            <a:r>
              <a:rPr lang="en-US" dirty="0" err="1" smtClean="0"/>
              <a:t>printables</a:t>
            </a:r>
            <a:r>
              <a:rPr lang="en-US" dirty="0" smtClean="0"/>
              <a:t> with some frequency. I set out at the ISTE 2014 conference to evaluate the companion piece to Learning A-Z called Raz-Kids. In speaking with the Learning A-Z representative at ISTE it became abundantly clear that this was a solution that we needed in place at Buford Elementary. Investigating and interacting with the representative at ISTE as well as preparing this presentation gave me valuable insight into what can be expected of a effective technology facilitator and leader.</a:t>
            </a:r>
          </a:p>
        </p:txBody>
      </p:sp>
    </p:spTree>
    <p:extLst>
      <p:ext uri="{BB962C8B-B14F-4D97-AF65-F5344CB8AC3E}">
        <p14:creationId xmlns:p14="http://schemas.microsoft.com/office/powerpoint/2010/main" val="8723437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49275" y="1600200"/>
            <a:ext cx="8042276" cy="5054165"/>
          </a:xfrm>
        </p:spPr>
        <p:txBody>
          <a:bodyPr>
            <a:normAutofit/>
          </a:bodyPr>
          <a:lstStyle/>
          <a:p>
            <a:r>
              <a:rPr lang="en-US" sz="2200" dirty="0"/>
              <a:t>Klein, </a:t>
            </a:r>
            <a:r>
              <a:rPr lang="en-US" sz="2200" dirty="0" err="1"/>
              <a:t>Ph.D</a:t>
            </a:r>
            <a:r>
              <a:rPr lang="en-US" sz="2200" dirty="0"/>
              <a:t>, A. (</a:t>
            </a:r>
            <a:r>
              <a:rPr lang="en-US" sz="2200" dirty="0" err="1"/>
              <a:t>n.d.</a:t>
            </a:r>
            <a:r>
              <a:rPr lang="en-US" sz="2200" dirty="0"/>
              <a:t>). Providing Differentiated Reading Instruction to Meet the Individual Needs of Students. </a:t>
            </a:r>
            <a:r>
              <a:rPr lang="en-US" sz="2200" dirty="0" smtClean="0"/>
              <a:t>Learning </a:t>
            </a:r>
            <a:r>
              <a:rPr lang="en-US" sz="2200" dirty="0"/>
              <a:t>A-Z</a:t>
            </a:r>
            <a:r>
              <a:rPr lang="en-US" sz="2200" dirty="0" smtClean="0"/>
              <a:t>.</a:t>
            </a:r>
          </a:p>
          <a:p>
            <a:r>
              <a:rPr lang="en-US" sz="2200" dirty="0" smtClean="0"/>
              <a:t>Learning </a:t>
            </a:r>
            <a:r>
              <a:rPr lang="en-US" sz="2200" dirty="0"/>
              <a:t>A-Z. (</a:t>
            </a:r>
            <a:r>
              <a:rPr lang="en-US" sz="2200" dirty="0" err="1"/>
              <a:t>n.d.</a:t>
            </a:r>
            <a:r>
              <a:rPr lang="en-US" sz="2200" dirty="0"/>
              <a:t>). Interactive </a:t>
            </a:r>
            <a:r>
              <a:rPr lang="en-US" sz="2200" dirty="0" err="1"/>
              <a:t>ebooks</a:t>
            </a:r>
            <a:r>
              <a:rPr lang="en-US" sz="2200" dirty="0"/>
              <a:t> for children | Raz-Kids. Retrieved July 11, 2014, from </a:t>
            </a:r>
            <a:r>
              <a:rPr lang="en-US" sz="2200" dirty="0">
                <a:hlinkClick r:id="rId2"/>
              </a:rPr>
              <a:t>http://www.raz-kids.com</a:t>
            </a:r>
            <a:r>
              <a:rPr lang="en-US" sz="2200" dirty="0" smtClean="0">
                <a:hlinkClick r:id="rId2"/>
              </a:rPr>
              <a:t>/</a:t>
            </a:r>
            <a:endParaRPr lang="en-US" sz="2200" dirty="0" smtClean="0"/>
          </a:p>
          <a:p>
            <a:endParaRPr lang="en-US" sz="2200" dirty="0" smtClean="0"/>
          </a:p>
          <a:p>
            <a:endParaRPr lang="en-US" sz="2200" dirty="0"/>
          </a:p>
          <a:p>
            <a:endParaRPr lang="en-US" dirty="0" smtClean="0"/>
          </a:p>
        </p:txBody>
      </p:sp>
    </p:spTree>
    <p:extLst>
      <p:ext uri="{BB962C8B-B14F-4D97-AF65-F5344CB8AC3E}">
        <p14:creationId xmlns:p14="http://schemas.microsoft.com/office/powerpoint/2010/main" val="34412834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BCSS</a:t>
            </a:r>
            <a:endParaRPr lang="en-US" dirty="0"/>
          </a:p>
        </p:txBody>
      </p:sp>
      <p:sp>
        <p:nvSpPr>
          <p:cNvPr id="3" name="Content Placeholder 2"/>
          <p:cNvSpPr>
            <a:spLocks noGrp="1"/>
          </p:cNvSpPr>
          <p:nvPr>
            <p:ph idx="1"/>
          </p:nvPr>
        </p:nvSpPr>
        <p:spPr>
          <a:xfrm>
            <a:off x="549275" y="1600200"/>
            <a:ext cx="8042276" cy="4362115"/>
          </a:xfrm>
        </p:spPr>
        <p:txBody>
          <a:bodyPr/>
          <a:lstStyle/>
          <a:p>
            <a:r>
              <a:rPr lang="en-US" dirty="0" smtClean="0"/>
              <a:t>How does Raz-Kids support the vision for technology use in Buford Elementary?</a:t>
            </a:r>
          </a:p>
          <a:p>
            <a:r>
              <a:rPr lang="en-US" dirty="0" smtClean="0"/>
              <a:t>Raz-Kids could be the piece to close the reading gap on the 15% of our student population who aren’t reading at grade level.</a:t>
            </a:r>
          </a:p>
          <a:p>
            <a:r>
              <a:rPr lang="en-US" dirty="0" smtClean="0"/>
              <a:t>Raz-Kids is a multi-platform solution that can be utilized with BCSS BYOD, our existing technology, and would complement any future plans to go 1:1 with mobile </a:t>
            </a:r>
            <a:r>
              <a:rPr lang="en-US" dirty="0" err="1" smtClean="0"/>
              <a:t>iOS</a:t>
            </a:r>
            <a:r>
              <a:rPr lang="en-US" dirty="0" smtClean="0"/>
              <a:t> devices.</a:t>
            </a:r>
          </a:p>
          <a:p>
            <a:endParaRPr lang="en-US" dirty="0" smtClean="0"/>
          </a:p>
        </p:txBody>
      </p:sp>
    </p:spTree>
    <p:extLst>
      <p:ext uri="{BB962C8B-B14F-4D97-AF65-F5344CB8AC3E}">
        <p14:creationId xmlns:p14="http://schemas.microsoft.com/office/powerpoint/2010/main" val="1796477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Raz-Kids Levels</a:t>
            </a:r>
            <a:endParaRPr lang="en-US" dirty="0"/>
          </a:p>
        </p:txBody>
      </p:sp>
      <p:sp>
        <p:nvSpPr>
          <p:cNvPr id="3" name="Content Placeholder 2"/>
          <p:cNvSpPr>
            <a:spLocks noGrp="1"/>
          </p:cNvSpPr>
          <p:nvPr>
            <p:ph idx="1"/>
          </p:nvPr>
        </p:nvSpPr>
        <p:spPr>
          <a:xfrm>
            <a:off x="549275" y="1600200"/>
            <a:ext cx="8042276" cy="4362115"/>
          </a:xfrm>
        </p:spPr>
        <p:txBody>
          <a:bodyPr>
            <a:normAutofit lnSpcReduction="10000"/>
          </a:bodyPr>
          <a:lstStyle/>
          <a:p>
            <a:r>
              <a:rPr lang="en-US" dirty="0" smtClean="0"/>
              <a:t>Raz-Kids supports K-5 reading / Ages 4-11.</a:t>
            </a:r>
          </a:p>
          <a:p>
            <a:r>
              <a:rPr lang="en-US" dirty="0" smtClean="0"/>
              <a:t>Raz-Kids’ leveling criteria are designed to accurately and reliably measure text complexity to support differentiated instruction.</a:t>
            </a:r>
          </a:p>
          <a:p>
            <a:r>
              <a:rPr lang="en-US" dirty="0" smtClean="0"/>
              <a:t>The leveling </a:t>
            </a:r>
            <a:r>
              <a:rPr lang="en-US" dirty="0"/>
              <a:t>system follows the guidelines for determining text complexity as outlined in the Common Core State Standards (CCSS). The Standards call for an evaluation of student reading materials in three areas of text complexity: qualitative measures, quantitative measures, and reader and task considerations.</a:t>
            </a:r>
            <a:endParaRPr lang="en-US" dirty="0" smtClean="0"/>
          </a:p>
        </p:txBody>
      </p:sp>
    </p:spTree>
    <p:extLst>
      <p:ext uri="{BB962C8B-B14F-4D97-AF65-F5344CB8AC3E}">
        <p14:creationId xmlns:p14="http://schemas.microsoft.com/office/powerpoint/2010/main" val="6022890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14419"/>
            <a:ext cx="9144000" cy="6001642"/>
          </a:xfrm>
          <a:prstGeom prst="rect">
            <a:avLst/>
          </a:prstGeom>
          <a:noFill/>
        </p:spPr>
        <p:txBody>
          <a:bodyPr wrap="square" rtlCol="0">
            <a:spAutoFit/>
          </a:bodyPr>
          <a:lstStyle/>
          <a:p>
            <a:r>
              <a:rPr lang="en-US" sz="2400" dirty="0"/>
              <a:t>Raz-</a:t>
            </a:r>
            <a:r>
              <a:rPr lang="en-US" sz="2400" dirty="0" smtClean="0"/>
              <a:t>Kids’ </a:t>
            </a:r>
            <a:r>
              <a:rPr lang="en-US" sz="2400" dirty="0"/>
              <a:t>leveling criteria take into account the following qualitative measures</a:t>
            </a:r>
            <a:r>
              <a:rPr lang="en-US" sz="2400" dirty="0" smtClean="0"/>
              <a:t>:</a:t>
            </a:r>
          </a:p>
          <a:p>
            <a:endParaRPr lang="en-US" sz="2400" dirty="0"/>
          </a:p>
          <a:p>
            <a:r>
              <a:rPr lang="en-US" sz="2400" dirty="0"/>
              <a:t>Predictability of text</a:t>
            </a:r>
          </a:p>
          <a:p>
            <a:r>
              <a:rPr lang="en-US" sz="2400" dirty="0"/>
              <a:t>Text structure and organization</a:t>
            </a:r>
          </a:p>
          <a:p>
            <a:r>
              <a:rPr lang="en-US" sz="2400" dirty="0"/>
              <a:t>Logical nature of organization</a:t>
            </a:r>
          </a:p>
          <a:p>
            <a:r>
              <a:rPr lang="en-US" sz="2400" dirty="0"/>
              <a:t>Text and feature distractions</a:t>
            </a:r>
          </a:p>
          <a:p>
            <a:r>
              <a:rPr lang="en-US" sz="2400" dirty="0"/>
              <a:t>Labeling and reader supports</a:t>
            </a:r>
          </a:p>
          <a:p>
            <a:r>
              <a:rPr lang="en-US" sz="2400" dirty="0"/>
              <a:t>Illustration support</a:t>
            </a:r>
          </a:p>
          <a:p>
            <a:r>
              <a:rPr lang="en-US" sz="2400" dirty="0" err="1"/>
              <a:t>Infographics</a:t>
            </a:r>
            <a:endParaRPr lang="en-US" sz="2400" dirty="0"/>
          </a:p>
          <a:p>
            <a:r>
              <a:rPr lang="en-US" sz="2400" dirty="0"/>
              <a:t>Complexity</a:t>
            </a:r>
          </a:p>
          <a:p>
            <a:r>
              <a:rPr lang="en-US" sz="2400" dirty="0"/>
              <a:t>Text reliance </a:t>
            </a:r>
            <a:r>
              <a:rPr lang="en-US" sz="2400" dirty="0" smtClean="0"/>
              <a:t>on Knowledge </a:t>
            </a:r>
            <a:r>
              <a:rPr lang="en-US" sz="2400" dirty="0"/>
              <a:t>demands</a:t>
            </a:r>
          </a:p>
          <a:p>
            <a:r>
              <a:rPr lang="en-US" sz="2400" dirty="0"/>
              <a:t>Concept load</a:t>
            </a:r>
          </a:p>
          <a:p>
            <a:r>
              <a:rPr lang="en-US" sz="2400" dirty="0"/>
              <a:t>Familiarity of topic (common everyday vs. unfamiliar)</a:t>
            </a:r>
          </a:p>
          <a:p>
            <a:r>
              <a:rPr lang="en-US" sz="2400" dirty="0"/>
              <a:t>Single vs. multi-themed</a:t>
            </a:r>
          </a:p>
          <a:p>
            <a:r>
              <a:rPr lang="en-US" sz="2400" dirty="0" err="1"/>
              <a:t>Intertextual</a:t>
            </a:r>
            <a:r>
              <a:rPr lang="en-US" sz="2400" dirty="0"/>
              <a:t> dependence</a:t>
            </a:r>
          </a:p>
        </p:txBody>
      </p:sp>
    </p:spTree>
    <p:extLst>
      <p:ext uri="{BB962C8B-B14F-4D97-AF65-F5344CB8AC3E}">
        <p14:creationId xmlns:p14="http://schemas.microsoft.com/office/powerpoint/2010/main" val="6022890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14419"/>
            <a:ext cx="9144000" cy="4524315"/>
          </a:xfrm>
          <a:prstGeom prst="rect">
            <a:avLst/>
          </a:prstGeom>
          <a:noFill/>
        </p:spPr>
        <p:txBody>
          <a:bodyPr wrap="square" rtlCol="0">
            <a:spAutoFit/>
          </a:bodyPr>
          <a:lstStyle/>
          <a:p>
            <a:r>
              <a:rPr lang="en-US" sz="2400" dirty="0"/>
              <a:t>Raz-</a:t>
            </a:r>
            <a:r>
              <a:rPr lang="en-US" sz="2400" dirty="0" smtClean="0"/>
              <a:t>Kids’ </a:t>
            </a:r>
            <a:r>
              <a:rPr lang="en-US" sz="2400" dirty="0"/>
              <a:t>leveling criteria take into account the following quantitative measures: </a:t>
            </a:r>
            <a:endParaRPr lang="en-US" sz="2400" dirty="0" smtClean="0"/>
          </a:p>
          <a:p>
            <a:endParaRPr lang="en-US" sz="2400" dirty="0"/>
          </a:p>
          <a:p>
            <a:r>
              <a:rPr lang="en-US" sz="2400" dirty="0"/>
              <a:t>Total word count</a:t>
            </a:r>
          </a:p>
          <a:p>
            <a:r>
              <a:rPr lang="en-US" sz="2400" dirty="0"/>
              <a:t>Number of different words</a:t>
            </a:r>
          </a:p>
          <a:p>
            <a:r>
              <a:rPr lang="en-US" sz="2400" dirty="0"/>
              <a:t>Ratio of different words to total words</a:t>
            </a:r>
          </a:p>
          <a:p>
            <a:r>
              <a:rPr lang="en-US" sz="2400" dirty="0"/>
              <a:t>Number of high frequency words</a:t>
            </a:r>
          </a:p>
          <a:p>
            <a:r>
              <a:rPr lang="en-US" sz="2400" dirty="0"/>
              <a:t>Ratio of high frequency words to total words</a:t>
            </a:r>
          </a:p>
          <a:p>
            <a:r>
              <a:rPr lang="en-US" sz="2400" dirty="0"/>
              <a:t>Number of low frequency words</a:t>
            </a:r>
          </a:p>
          <a:p>
            <a:r>
              <a:rPr lang="en-US" sz="2400" dirty="0"/>
              <a:t>Ratio of low frequency words to total words</a:t>
            </a:r>
          </a:p>
          <a:p>
            <a:r>
              <a:rPr lang="en-US" sz="2400" dirty="0"/>
              <a:t>Sentence length</a:t>
            </a:r>
          </a:p>
          <a:p>
            <a:r>
              <a:rPr lang="en-US" sz="2400" dirty="0"/>
              <a:t>Sentence complexity</a:t>
            </a:r>
          </a:p>
        </p:txBody>
      </p:sp>
    </p:spTree>
    <p:extLst>
      <p:ext uri="{BB962C8B-B14F-4D97-AF65-F5344CB8AC3E}">
        <p14:creationId xmlns:p14="http://schemas.microsoft.com/office/powerpoint/2010/main" val="39293753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14419"/>
            <a:ext cx="9144000" cy="6370974"/>
          </a:xfrm>
          <a:prstGeom prst="rect">
            <a:avLst/>
          </a:prstGeom>
          <a:noFill/>
        </p:spPr>
        <p:txBody>
          <a:bodyPr wrap="square" rtlCol="0">
            <a:spAutoFit/>
          </a:bodyPr>
          <a:lstStyle/>
          <a:p>
            <a:r>
              <a:rPr lang="en-US" sz="2400" dirty="0"/>
              <a:t>Raz-</a:t>
            </a:r>
            <a:r>
              <a:rPr lang="en-US" sz="2400" dirty="0" smtClean="0"/>
              <a:t>Kids’ </a:t>
            </a:r>
            <a:r>
              <a:rPr lang="en-US" sz="2400" dirty="0"/>
              <a:t>leveling </a:t>
            </a:r>
            <a:r>
              <a:rPr lang="en-US" sz="2400" dirty="0" smtClean="0"/>
              <a:t>criteria:</a:t>
            </a:r>
          </a:p>
          <a:p>
            <a:endParaRPr lang="en-US" sz="2400" dirty="0" smtClean="0"/>
          </a:p>
          <a:p>
            <a:r>
              <a:rPr lang="en-US" sz="2400" dirty="0" smtClean="0"/>
              <a:t>Consideration </a:t>
            </a:r>
            <a:r>
              <a:rPr lang="en-US" sz="2400" dirty="0"/>
              <a:t>of the reader and the reading task is the final component of text complexity as outlined in the Common Core </a:t>
            </a:r>
            <a:r>
              <a:rPr lang="en-US" sz="2400" dirty="0" smtClean="0"/>
              <a:t>Standards.</a:t>
            </a:r>
          </a:p>
          <a:p>
            <a:endParaRPr lang="en-US" sz="2400" dirty="0"/>
          </a:p>
          <a:p>
            <a:r>
              <a:rPr lang="en-US" sz="2400" dirty="0" smtClean="0"/>
              <a:t>Each </a:t>
            </a:r>
            <a:r>
              <a:rPr lang="en-US" sz="2400" dirty="0"/>
              <a:t>reader brings different skills, background, and motivation to the act of reading. </a:t>
            </a:r>
          </a:p>
          <a:p>
            <a:endParaRPr lang="en-US" sz="2400" dirty="0" smtClean="0"/>
          </a:p>
          <a:p>
            <a:r>
              <a:rPr lang="en-US" sz="2400" dirty="0" smtClean="0"/>
              <a:t>Reader </a:t>
            </a:r>
            <a:r>
              <a:rPr lang="en-US" sz="2400" dirty="0"/>
              <a:t>and task considerations are something teachers must evaluate for themselves. </a:t>
            </a:r>
          </a:p>
          <a:p>
            <a:endParaRPr lang="en-US" sz="2400" dirty="0" smtClean="0"/>
          </a:p>
          <a:p>
            <a:r>
              <a:rPr lang="en-US" sz="2400" dirty="0" smtClean="0"/>
              <a:t>Fortunately</a:t>
            </a:r>
            <a:r>
              <a:rPr lang="en-US" sz="2400" dirty="0"/>
              <a:t>, because the Raz-Kids leveling system evaluates the qualitative and quantitative criteria accurately and reliably, teachers are freed up to focus their energy and attention where they are most needed – on the reader and task considerations that affect their individual students.</a:t>
            </a:r>
          </a:p>
        </p:txBody>
      </p:sp>
    </p:spTree>
    <p:extLst>
      <p:ext uri="{BB962C8B-B14F-4D97-AF65-F5344CB8AC3E}">
        <p14:creationId xmlns:p14="http://schemas.microsoft.com/office/powerpoint/2010/main" val="39293753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Needed to Implement</a:t>
            </a:r>
            <a:endParaRPr lang="en-US" dirty="0"/>
          </a:p>
        </p:txBody>
      </p:sp>
      <p:sp>
        <p:nvSpPr>
          <p:cNvPr id="3" name="Content Placeholder 2"/>
          <p:cNvSpPr>
            <a:spLocks noGrp="1"/>
          </p:cNvSpPr>
          <p:nvPr>
            <p:ph idx="1"/>
          </p:nvPr>
        </p:nvSpPr>
        <p:spPr>
          <a:xfrm>
            <a:off x="549275" y="1600200"/>
            <a:ext cx="8042276" cy="4362115"/>
          </a:xfrm>
        </p:spPr>
        <p:txBody>
          <a:bodyPr>
            <a:normAutofit fontScale="92500" lnSpcReduction="10000"/>
          </a:bodyPr>
          <a:lstStyle/>
          <a:p>
            <a:r>
              <a:rPr lang="en-US" dirty="0" smtClean="0"/>
              <a:t>Raz-Kids is a supplemental piece to the Learning A-Z products we currently use. </a:t>
            </a:r>
          </a:p>
          <a:p>
            <a:r>
              <a:rPr lang="en-US" dirty="0" smtClean="0"/>
              <a:t>10 Classroom Licenses for 1</a:t>
            </a:r>
            <a:r>
              <a:rPr lang="en-US" baseline="30000" dirty="0" smtClean="0"/>
              <a:t>st</a:t>
            </a:r>
            <a:r>
              <a:rPr lang="en-US" dirty="0" smtClean="0"/>
              <a:t> Grade at 36 students per class. 360 seats total. Eligible for discounted rate when purchasing 10+ classrooms.</a:t>
            </a:r>
          </a:p>
          <a:p>
            <a:r>
              <a:rPr lang="en-US" dirty="0" smtClean="0"/>
              <a:t>Total cost to implement: </a:t>
            </a:r>
            <a:r>
              <a:rPr lang="en-US" dirty="0" smtClean="0"/>
              <a:t>1869.35.</a:t>
            </a:r>
            <a:endParaRPr lang="en-US" dirty="0" smtClean="0"/>
          </a:p>
          <a:p>
            <a:r>
              <a:rPr lang="en-US" dirty="0" smtClean="0"/>
              <a:t>IT Support to download Raz-Kids app to all </a:t>
            </a:r>
            <a:r>
              <a:rPr lang="en-US" dirty="0" err="1" smtClean="0"/>
              <a:t>iOS</a:t>
            </a:r>
            <a:r>
              <a:rPr lang="en-US" dirty="0" smtClean="0"/>
              <a:t> mobile devices at Buford Elementary.</a:t>
            </a:r>
          </a:p>
          <a:p>
            <a:r>
              <a:rPr lang="en-US" dirty="0" smtClean="0"/>
              <a:t>Student Information Data from Power School for CSV import and initial student and teacher account set up.</a:t>
            </a:r>
          </a:p>
          <a:p>
            <a:endParaRPr lang="en-US" dirty="0" smtClean="0"/>
          </a:p>
        </p:txBody>
      </p:sp>
    </p:spTree>
    <p:extLst>
      <p:ext uri="{BB962C8B-B14F-4D97-AF65-F5344CB8AC3E}">
        <p14:creationId xmlns:p14="http://schemas.microsoft.com/office/powerpoint/2010/main" val="27008691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Needs for BES</a:t>
            </a:r>
            <a:endParaRPr lang="en-US" dirty="0"/>
          </a:p>
        </p:txBody>
      </p:sp>
      <p:sp>
        <p:nvSpPr>
          <p:cNvPr id="3" name="Content Placeholder 2"/>
          <p:cNvSpPr>
            <a:spLocks noGrp="1"/>
          </p:cNvSpPr>
          <p:nvPr>
            <p:ph idx="1"/>
          </p:nvPr>
        </p:nvSpPr>
        <p:spPr>
          <a:xfrm>
            <a:off x="549275" y="1600200"/>
            <a:ext cx="8042276" cy="5040360"/>
          </a:xfrm>
        </p:spPr>
        <p:txBody>
          <a:bodyPr>
            <a:normAutofit/>
          </a:bodyPr>
          <a:lstStyle/>
          <a:p>
            <a:r>
              <a:rPr lang="en-US" dirty="0" smtClean="0"/>
              <a:t>Optional or Mandatory Professional Learning needed for teachers to effectively implement the product. Administration could offer two to three optional morning sessions this August as an introduction and follow-up on the product.</a:t>
            </a:r>
          </a:p>
          <a:p>
            <a:r>
              <a:rPr lang="en-US" dirty="0" smtClean="0"/>
              <a:t>IT Support Specialist will need to load </a:t>
            </a:r>
            <a:r>
              <a:rPr lang="en-US" dirty="0" err="1" smtClean="0"/>
              <a:t>iOS</a:t>
            </a:r>
            <a:r>
              <a:rPr lang="en-US" dirty="0" smtClean="0"/>
              <a:t> app on all BES </a:t>
            </a:r>
            <a:r>
              <a:rPr lang="en-US" dirty="0" err="1" smtClean="0"/>
              <a:t>iOS</a:t>
            </a:r>
            <a:r>
              <a:rPr lang="en-US" dirty="0" smtClean="0"/>
              <a:t> devices. </a:t>
            </a:r>
          </a:p>
          <a:p>
            <a:r>
              <a:rPr lang="en-US" dirty="0" smtClean="0"/>
              <a:t>All </a:t>
            </a:r>
            <a:r>
              <a:rPr lang="en-US" dirty="0" err="1" smtClean="0"/>
              <a:t>Xirrus</a:t>
            </a:r>
            <a:r>
              <a:rPr lang="en-US" dirty="0" smtClean="0"/>
              <a:t> Wireless Arrays need to be installed to appropriately handle the Wi-Fi needs generated by the use of this product on mobile devices.</a:t>
            </a:r>
          </a:p>
          <a:p>
            <a:r>
              <a:rPr lang="en-US" dirty="0" smtClean="0"/>
              <a:t>Recorded Webinar Sessions available for free.</a:t>
            </a:r>
          </a:p>
          <a:p>
            <a:endParaRPr lang="en-US" dirty="0" smtClean="0"/>
          </a:p>
        </p:txBody>
      </p:sp>
    </p:spTree>
    <p:extLst>
      <p:ext uri="{BB962C8B-B14F-4D97-AF65-F5344CB8AC3E}">
        <p14:creationId xmlns:p14="http://schemas.microsoft.com/office/powerpoint/2010/main" val="19253027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208</TotalTime>
  <Words>1592</Words>
  <Application>Microsoft Macintosh PowerPoint</Application>
  <PresentationFormat>On-screen Show (4:3)</PresentationFormat>
  <Paragraphs>131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Breeze</vt:lpstr>
      <vt:lpstr>Understanding Raz-Kids And Why We Need It Now</vt:lpstr>
      <vt:lpstr>What is Raz-Kids?</vt:lpstr>
      <vt:lpstr>Vision and BCSS</vt:lpstr>
      <vt:lpstr>Raz-Kids Levels</vt:lpstr>
      <vt:lpstr>PowerPoint Presentation</vt:lpstr>
      <vt:lpstr>PowerPoint Presentation</vt:lpstr>
      <vt:lpstr>PowerPoint Presentation</vt:lpstr>
      <vt:lpstr>Needed to Implement</vt:lpstr>
      <vt:lpstr>Support Needs for BES</vt:lpstr>
      <vt:lpstr>Limitations and Concerns</vt:lpstr>
      <vt:lpstr>Potential Funding Sources</vt:lpstr>
      <vt:lpstr>Raz-Kids in the Classroom</vt:lpstr>
      <vt:lpstr>Raz-Kids in the Classroom</vt:lpstr>
      <vt:lpstr>Raz-Kids in the Classroom</vt:lpstr>
      <vt:lpstr>Raz-Kids in the Classroom</vt:lpstr>
      <vt:lpstr>About Running Records </vt:lpstr>
      <vt:lpstr>PowerPoint Presentation</vt:lpstr>
      <vt:lpstr>Why do we need Raz-Kids in the classroom?</vt:lpstr>
      <vt:lpstr>How do other educators evaluate the performance of Raz-Kids?</vt:lpstr>
      <vt:lpstr>Research available on the effectiveness of Raz-Kids</vt:lpstr>
      <vt:lpstr>Implementation Plan</vt:lpstr>
      <vt:lpstr>Reflection</vt:lpstr>
      <vt:lpstr>References</vt:lpstr>
    </vt:vector>
  </TitlesOfParts>
  <Company>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Raz-Kids</dc:title>
  <dc:creator>None None</dc:creator>
  <cp:lastModifiedBy>None None</cp:lastModifiedBy>
  <cp:revision>44</cp:revision>
  <dcterms:created xsi:type="dcterms:W3CDTF">2014-07-11T14:14:26Z</dcterms:created>
  <dcterms:modified xsi:type="dcterms:W3CDTF">2014-07-14T14:31:19Z</dcterms:modified>
</cp:coreProperties>
</file>